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1" r:id="rId1"/>
    <p:sldMasterId id="2147483663" r:id="rId2"/>
    <p:sldMasterId id="2147483665" r:id="rId3"/>
    <p:sldMasterId id="2147483667" r:id="rId4"/>
    <p:sldMasterId id="2147483669" r:id="rId5"/>
    <p:sldMasterId id="2147483648" r:id="rId6"/>
    <p:sldMasterId id="2147483673" r:id="rId7"/>
    <p:sldMasterId id="2147483671" r:id="rId8"/>
  </p:sldMasterIdLst>
  <p:notesMasterIdLst>
    <p:notesMasterId r:id="rId25"/>
  </p:notesMasterIdLst>
  <p:handoutMasterIdLst>
    <p:handoutMasterId r:id="rId26"/>
  </p:handoutMasterIdLst>
  <p:sldIdLst>
    <p:sldId id="263" r:id="rId9"/>
    <p:sldId id="276" r:id="rId10"/>
    <p:sldId id="437" r:id="rId11"/>
    <p:sldId id="461" r:id="rId12"/>
    <p:sldId id="454" r:id="rId13"/>
    <p:sldId id="455" r:id="rId14"/>
    <p:sldId id="453" r:id="rId15"/>
    <p:sldId id="457" r:id="rId16"/>
    <p:sldId id="442" r:id="rId17"/>
    <p:sldId id="463" r:id="rId18"/>
    <p:sldId id="458" r:id="rId19"/>
    <p:sldId id="465" r:id="rId20"/>
    <p:sldId id="460" r:id="rId21"/>
    <p:sldId id="441" r:id="rId22"/>
    <p:sldId id="464" r:id="rId23"/>
    <p:sldId id="444"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2D56"/>
    <a:srgbClr val="929BA0"/>
    <a:srgbClr val="556774"/>
    <a:srgbClr val="E02136"/>
    <a:srgbClr val="71C4EE"/>
    <a:srgbClr val="0F4B90"/>
    <a:srgbClr val="FDD400"/>
    <a:srgbClr val="11547F"/>
    <a:srgbClr val="FBB8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32" autoAdjust="0"/>
    <p:restoredTop sz="94964" autoAdjust="0"/>
  </p:normalViewPr>
  <p:slideViewPr>
    <p:cSldViewPr snapToGrid="0" snapToObjects="1">
      <p:cViewPr varScale="1">
        <p:scale>
          <a:sx n="106" d="100"/>
          <a:sy n="106" d="100"/>
        </p:scale>
        <p:origin x="141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F7564883-BD69-4832-93F3-33B8EA09907F}" type="datetimeFigureOut">
              <a:rPr lang="en-US" smtClean="0"/>
              <a:t>8/22/2024</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E5F5A22C-FA89-4EFF-B5A8-36312DB7CD35}" type="slidenum">
              <a:rPr lang="en-US" smtClean="0"/>
              <a:t>‹#›</a:t>
            </a:fld>
            <a:endParaRPr lang="en-US" dirty="0"/>
          </a:p>
        </p:txBody>
      </p:sp>
    </p:spTree>
    <p:extLst>
      <p:ext uri="{BB962C8B-B14F-4D97-AF65-F5344CB8AC3E}">
        <p14:creationId xmlns:p14="http://schemas.microsoft.com/office/powerpoint/2010/main" val="3991447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A4C5CA73-55BB-2940-B9C8-258CF110B1D8}" type="datetimeFigureOut">
              <a:rPr lang="en-US" smtClean="0"/>
              <a:t>8/22/2024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A97F4A3D-92C9-274C-AB2F-66BCB5D8AA5F}" type="slidenum">
              <a:rPr lang="en-US" smtClean="0"/>
              <a:t>‹#›</a:t>
            </a:fld>
            <a:endParaRPr lang="en-US" dirty="0"/>
          </a:p>
        </p:txBody>
      </p:sp>
    </p:spTree>
    <p:extLst>
      <p:ext uri="{BB962C8B-B14F-4D97-AF65-F5344CB8AC3E}">
        <p14:creationId xmlns:p14="http://schemas.microsoft.com/office/powerpoint/2010/main" val="183349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76B5B3B-5E1B-B445-9F70-3B0C20C2E956}" type="slidenum">
              <a:rPr lang="en-US" smtClean="0"/>
              <a:t>1</a:t>
            </a:fld>
            <a:endParaRPr lang="en-US" dirty="0"/>
          </a:p>
        </p:txBody>
      </p:sp>
    </p:spTree>
    <p:extLst>
      <p:ext uri="{BB962C8B-B14F-4D97-AF65-F5344CB8AC3E}">
        <p14:creationId xmlns:p14="http://schemas.microsoft.com/office/powerpoint/2010/main" val="169904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a:t>
            </a:fld>
            <a:endParaRPr lang="en-US" dirty="0"/>
          </a:p>
        </p:txBody>
      </p:sp>
    </p:spTree>
    <p:extLst>
      <p:ext uri="{BB962C8B-B14F-4D97-AF65-F5344CB8AC3E}">
        <p14:creationId xmlns:p14="http://schemas.microsoft.com/office/powerpoint/2010/main" val="160284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a:t>
            </a:fld>
            <a:endParaRPr lang="en-US" dirty="0"/>
          </a:p>
        </p:txBody>
      </p:sp>
    </p:spTree>
    <p:extLst>
      <p:ext uri="{BB962C8B-B14F-4D97-AF65-F5344CB8AC3E}">
        <p14:creationId xmlns:p14="http://schemas.microsoft.com/office/powerpoint/2010/main" val="3182750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5</a:t>
            </a:fld>
            <a:endParaRPr lang="en-US" dirty="0"/>
          </a:p>
        </p:txBody>
      </p:sp>
    </p:spTree>
    <p:extLst>
      <p:ext uri="{BB962C8B-B14F-4D97-AF65-F5344CB8AC3E}">
        <p14:creationId xmlns:p14="http://schemas.microsoft.com/office/powerpoint/2010/main" val="26014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6</a:t>
            </a:fld>
            <a:endParaRPr lang="en-US" dirty="0"/>
          </a:p>
        </p:txBody>
      </p:sp>
    </p:spTree>
    <p:extLst>
      <p:ext uri="{BB962C8B-B14F-4D97-AF65-F5344CB8AC3E}">
        <p14:creationId xmlns:p14="http://schemas.microsoft.com/office/powerpoint/2010/main" val="351928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Sources</a:t>
            </a:r>
          </a:p>
        </p:txBody>
      </p:sp>
      <p:sp>
        <p:nvSpPr>
          <p:cNvPr id="4" name="Slide Number Placeholder 3"/>
          <p:cNvSpPr>
            <a:spLocks noGrp="1"/>
          </p:cNvSpPr>
          <p:nvPr>
            <p:ph type="sldNum" sz="quarter" idx="10"/>
          </p:nvPr>
        </p:nvSpPr>
        <p:spPr/>
        <p:txBody>
          <a:bodyPr/>
          <a:lstStyle/>
          <a:p>
            <a:fld id="{A97F4A3D-92C9-274C-AB2F-66BCB5D8AA5F}" type="slidenum">
              <a:rPr lang="en-US" smtClean="0"/>
              <a:t>7</a:t>
            </a:fld>
            <a:endParaRPr lang="en-US" dirty="0"/>
          </a:p>
        </p:txBody>
      </p:sp>
    </p:spTree>
    <p:extLst>
      <p:ext uri="{BB962C8B-B14F-4D97-AF65-F5344CB8AC3E}">
        <p14:creationId xmlns:p14="http://schemas.microsoft.com/office/powerpoint/2010/main" val="226189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Sources</a:t>
            </a:r>
          </a:p>
        </p:txBody>
      </p:sp>
      <p:sp>
        <p:nvSpPr>
          <p:cNvPr id="4" name="Slide Number Placeholder 3"/>
          <p:cNvSpPr>
            <a:spLocks noGrp="1"/>
          </p:cNvSpPr>
          <p:nvPr>
            <p:ph type="sldNum" sz="quarter" idx="10"/>
          </p:nvPr>
        </p:nvSpPr>
        <p:spPr/>
        <p:txBody>
          <a:bodyPr/>
          <a:lstStyle/>
          <a:p>
            <a:fld id="{A97F4A3D-92C9-274C-AB2F-66BCB5D8AA5F}" type="slidenum">
              <a:rPr lang="en-US" smtClean="0"/>
              <a:t>8</a:t>
            </a:fld>
            <a:endParaRPr lang="en-US" dirty="0"/>
          </a:p>
        </p:txBody>
      </p:sp>
    </p:spTree>
    <p:extLst>
      <p:ext uri="{BB962C8B-B14F-4D97-AF65-F5344CB8AC3E}">
        <p14:creationId xmlns:p14="http://schemas.microsoft.com/office/powerpoint/2010/main" val="236072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OAC Salary Forecast enterprise dashboard (Salary Forecast) does not reflect budget transfers at the position pool level.  </a:t>
            </a:r>
          </a:p>
        </p:txBody>
      </p:sp>
      <p:sp>
        <p:nvSpPr>
          <p:cNvPr id="4" name="Slide Number Placeholder 3"/>
          <p:cNvSpPr>
            <a:spLocks noGrp="1"/>
          </p:cNvSpPr>
          <p:nvPr>
            <p:ph type="sldNum" sz="quarter" idx="5"/>
          </p:nvPr>
        </p:nvSpPr>
        <p:spPr/>
        <p:txBody>
          <a:bodyPr/>
          <a:lstStyle/>
          <a:p>
            <a:fld id="{A97F4A3D-92C9-274C-AB2F-66BCB5D8AA5F}" type="slidenum">
              <a:rPr lang="en-US" smtClean="0"/>
              <a:t>11</a:t>
            </a:fld>
            <a:endParaRPr lang="en-US" dirty="0"/>
          </a:p>
        </p:txBody>
      </p:sp>
    </p:spTree>
    <p:extLst>
      <p:ext uri="{BB962C8B-B14F-4D97-AF65-F5344CB8AC3E}">
        <p14:creationId xmlns:p14="http://schemas.microsoft.com/office/powerpoint/2010/main" val="53640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7F4A3D-92C9-274C-AB2F-66BCB5D8AA5F}" type="slidenum">
              <a:rPr lang="en-US" smtClean="0"/>
              <a:t>13</a:t>
            </a:fld>
            <a:endParaRPr lang="en-US" dirty="0"/>
          </a:p>
        </p:txBody>
      </p:sp>
    </p:spTree>
    <p:extLst>
      <p:ext uri="{BB962C8B-B14F-4D97-AF65-F5344CB8AC3E}">
        <p14:creationId xmlns:p14="http://schemas.microsoft.com/office/powerpoint/2010/main" val="982987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64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1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33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3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487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299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088" y="-29206"/>
            <a:ext cx="10348912" cy="6900654"/>
          </a:xfrm>
          <a:prstGeom prst="rect">
            <a:avLst/>
          </a:prstGeom>
        </p:spPr>
      </p:pic>
      <p:sp>
        <p:nvSpPr>
          <p:cNvPr id="8" name="Rectangle 3"/>
          <p:cNvSpPr/>
          <p:nvPr userDrawn="1"/>
        </p:nvSpPr>
        <p:spPr>
          <a:xfrm>
            <a:off x="-195072" y="-81107"/>
            <a:ext cx="5478274" cy="7033662"/>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929" h="6871447">
                <a:moveTo>
                  <a:pt x="0" y="0"/>
                </a:moveTo>
                <a:lnTo>
                  <a:pt x="5351929" y="0"/>
                </a:lnTo>
                <a:lnTo>
                  <a:pt x="3482788" y="6871447"/>
                </a:lnTo>
                <a:lnTo>
                  <a:pt x="0" y="6858000"/>
                </a:lnTo>
                <a:lnTo>
                  <a:pt x="0" y="0"/>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p:cNvSpPr/>
          <p:nvPr userDrawn="1"/>
        </p:nvSpPr>
        <p:spPr>
          <a:xfrm>
            <a:off x="1358590"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4706" y="5774930"/>
            <a:ext cx="1828800" cy="1828800"/>
          </a:xfrm>
          <a:prstGeom prst="rect">
            <a:avLst/>
          </a:prstGeom>
        </p:spPr>
      </p:pic>
    </p:spTree>
    <p:extLst>
      <p:ext uri="{BB962C8B-B14F-4D97-AF65-F5344CB8AC3E}">
        <p14:creationId xmlns:p14="http://schemas.microsoft.com/office/powerpoint/2010/main" val="1170541311"/>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9371" y="-2703133"/>
            <a:ext cx="6377913" cy="9561133"/>
          </a:xfrm>
          <a:prstGeom prst="rect">
            <a:avLst/>
          </a:prstGeom>
        </p:spPr>
      </p:pic>
      <p:sp>
        <p:nvSpPr>
          <p:cNvPr id="18" name="Rectangle 3"/>
          <p:cNvSpPr/>
          <p:nvPr userDrawn="1"/>
        </p:nvSpPr>
        <p:spPr>
          <a:xfrm>
            <a:off x="-12582" y="-14288"/>
            <a:ext cx="7853319" cy="6886577"/>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0 w 5351929"/>
              <a:gd name="connsiteY0" fmla="*/ 0 h 6886575"/>
              <a:gd name="connsiteX1" fmla="*/ 5351929 w 5351929"/>
              <a:gd name="connsiteY1" fmla="*/ 0 h 6886575"/>
              <a:gd name="connsiteX2" fmla="*/ 3482788 w 5351929"/>
              <a:gd name="connsiteY2" fmla="*/ 6871447 h 6886575"/>
              <a:gd name="connsiteX3" fmla="*/ 0 w 5351929"/>
              <a:gd name="connsiteY3" fmla="*/ 6886575 h 6886575"/>
              <a:gd name="connsiteX4" fmla="*/ 0 w 5351929"/>
              <a:gd name="connsiteY4" fmla="*/ 0 h 6886575"/>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1871662 w 7223591"/>
              <a:gd name="connsiteY0" fmla="*/ 0 h 6872288"/>
              <a:gd name="connsiteX1" fmla="*/ 7223591 w 7223591"/>
              <a:gd name="connsiteY1" fmla="*/ 0 h 6872288"/>
              <a:gd name="connsiteX2" fmla="*/ 5354450 w 7223591"/>
              <a:gd name="connsiteY2" fmla="*/ 6871447 h 6872288"/>
              <a:gd name="connsiteX3" fmla="*/ 0 w 7223591"/>
              <a:gd name="connsiteY3" fmla="*/ 6872288 h 6872288"/>
              <a:gd name="connsiteX4" fmla="*/ 1871662 w 7223591"/>
              <a:gd name="connsiteY4" fmla="*/ 0 h 6872288"/>
              <a:gd name="connsiteX0" fmla="*/ 0 w 8952379"/>
              <a:gd name="connsiteY0" fmla="*/ 0 h 6872288"/>
              <a:gd name="connsiteX1" fmla="*/ 8952379 w 8952379"/>
              <a:gd name="connsiteY1" fmla="*/ 0 h 6872288"/>
              <a:gd name="connsiteX2" fmla="*/ 7083238 w 8952379"/>
              <a:gd name="connsiteY2" fmla="*/ 6871447 h 6872288"/>
              <a:gd name="connsiteX3" fmla="*/ 1728788 w 8952379"/>
              <a:gd name="connsiteY3" fmla="*/ 6872288 h 6872288"/>
              <a:gd name="connsiteX4" fmla="*/ 0 w 8952379"/>
              <a:gd name="connsiteY4" fmla="*/ 0 h 6872288"/>
              <a:gd name="connsiteX0" fmla="*/ 0 w 8952379"/>
              <a:gd name="connsiteY0" fmla="*/ 0 h 6871447"/>
              <a:gd name="connsiteX1" fmla="*/ 8952379 w 8952379"/>
              <a:gd name="connsiteY1" fmla="*/ 0 h 6871447"/>
              <a:gd name="connsiteX2" fmla="*/ 7083238 w 8952379"/>
              <a:gd name="connsiteY2" fmla="*/ 6871447 h 6871447"/>
              <a:gd name="connsiteX3" fmla="*/ 28575 w 8952379"/>
              <a:gd name="connsiteY3" fmla="*/ 6843713 h 6871447"/>
              <a:gd name="connsiteX4" fmla="*/ 0 w 8952379"/>
              <a:gd name="connsiteY4" fmla="*/ 0 h 6871447"/>
              <a:gd name="connsiteX0" fmla="*/ 0 w 8952379"/>
              <a:gd name="connsiteY0" fmla="*/ 0 h 6872288"/>
              <a:gd name="connsiteX1" fmla="*/ 8952379 w 8952379"/>
              <a:gd name="connsiteY1" fmla="*/ 0 h 6872288"/>
              <a:gd name="connsiteX2" fmla="*/ 7083238 w 8952379"/>
              <a:gd name="connsiteY2" fmla="*/ 6871447 h 6872288"/>
              <a:gd name="connsiteX3" fmla="*/ 57150 w 8952379"/>
              <a:gd name="connsiteY3" fmla="*/ 6872288 h 6872288"/>
              <a:gd name="connsiteX4" fmla="*/ 0 w 8952379"/>
              <a:gd name="connsiteY4" fmla="*/ 0 h 6872288"/>
              <a:gd name="connsiteX0" fmla="*/ 1776936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776936 w 8895229"/>
              <a:gd name="connsiteY4" fmla="*/ 14288 h 6872288"/>
              <a:gd name="connsiteX0" fmla="*/ 1080268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080268 w 8895229"/>
              <a:gd name="connsiteY4" fmla="*/ 14288 h 6872288"/>
              <a:gd name="connsiteX0" fmla="*/ 0 w 7814961"/>
              <a:gd name="connsiteY0" fmla="*/ 14288 h 6872288"/>
              <a:gd name="connsiteX1" fmla="*/ 7814961 w 7814961"/>
              <a:gd name="connsiteY1" fmla="*/ 0 h 6872288"/>
              <a:gd name="connsiteX2" fmla="*/ 5945820 w 7814961"/>
              <a:gd name="connsiteY2" fmla="*/ 6871447 h 6872288"/>
              <a:gd name="connsiteX3" fmla="*/ 199327 w 7814961"/>
              <a:gd name="connsiteY3" fmla="*/ 6872288 h 6872288"/>
              <a:gd name="connsiteX4" fmla="*/ 0 w 7814961"/>
              <a:gd name="connsiteY4" fmla="*/ 14288 h 6872288"/>
              <a:gd name="connsiteX0" fmla="*/ 0 w 7814961"/>
              <a:gd name="connsiteY0" fmla="*/ 14288 h 6886576"/>
              <a:gd name="connsiteX1" fmla="*/ 7814961 w 7814961"/>
              <a:gd name="connsiteY1" fmla="*/ 0 h 6886576"/>
              <a:gd name="connsiteX2" fmla="*/ 5945820 w 7814961"/>
              <a:gd name="connsiteY2" fmla="*/ 6871447 h 6886576"/>
              <a:gd name="connsiteX3" fmla="*/ 278 w 7814961"/>
              <a:gd name="connsiteY3" fmla="*/ 6886576 h 6886576"/>
              <a:gd name="connsiteX4" fmla="*/ 0 w 7814961"/>
              <a:gd name="connsiteY4" fmla="*/ 14288 h 688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4961" h="6886576">
                <a:moveTo>
                  <a:pt x="0" y="14288"/>
                </a:moveTo>
                <a:lnTo>
                  <a:pt x="7814961" y="0"/>
                </a:lnTo>
                <a:lnTo>
                  <a:pt x="5945820" y="6871447"/>
                </a:lnTo>
                <a:lnTo>
                  <a:pt x="278" y="6886576"/>
                </a:lnTo>
                <a:cubicBezTo>
                  <a:pt x="185" y="4595813"/>
                  <a:pt x="93" y="2305051"/>
                  <a:pt x="0" y="142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userDrawn="1"/>
        </p:nvSpPr>
        <p:spPr>
          <a:xfrm>
            <a:off x="5869371"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sp>
        <p:nvSpPr>
          <p:cNvPr id="22" name="Parallelogram 28"/>
          <p:cNvSpPr/>
          <p:nvPr userDrawn="1"/>
        </p:nvSpPr>
        <p:spPr>
          <a:xfrm>
            <a:off x="965048" y="-65861"/>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Parallelogram 28"/>
          <p:cNvSpPr/>
          <p:nvPr userDrawn="1"/>
        </p:nvSpPr>
        <p:spPr>
          <a:xfrm>
            <a:off x="5915857" y="-379658"/>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Parallelogram 28"/>
          <p:cNvSpPr/>
          <p:nvPr userDrawn="1"/>
        </p:nvSpPr>
        <p:spPr>
          <a:xfrm>
            <a:off x="3329067" y="6275336"/>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34203" y="5774930"/>
            <a:ext cx="1828800" cy="1828800"/>
          </a:xfrm>
          <a:prstGeom prst="rect">
            <a:avLst/>
          </a:prstGeom>
        </p:spPr>
      </p:pic>
    </p:spTree>
    <p:extLst>
      <p:ext uri="{BB962C8B-B14F-4D97-AF65-F5344CB8AC3E}">
        <p14:creationId xmlns:p14="http://schemas.microsoft.com/office/powerpoint/2010/main" val="801488313"/>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8882" y="-118535"/>
            <a:ext cx="7918259" cy="11870267"/>
          </a:xfrm>
          <a:prstGeom prst="rect">
            <a:avLst/>
          </a:prstGeom>
        </p:spPr>
      </p:pic>
      <p:sp>
        <p:nvSpPr>
          <p:cNvPr id="8" name="Rectangle 3"/>
          <p:cNvSpPr/>
          <p:nvPr userDrawn="1"/>
        </p:nvSpPr>
        <p:spPr>
          <a:xfrm>
            <a:off x="-13713" y="-14288"/>
            <a:ext cx="9267449" cy="6886577"/>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0 w 5351929"/>
              <a:gd name="connsiteY0" fmla="*/ 0 h 6886575"/>
              <a:gd name="connsiteX1" fmla="*/ 5351929 w 5351929"/>
              <a:gd name="connsiteY1" fmla="*/ 0 h 6886575"/>
              <a:gd name="connsiteX2" fmla="*/ 3482788 w 5351929"/>
              <a:gd name="connsiteY2" fmla="*/ 6871447 h 6886575"/>
              <a:gd name="connsiteX3" fmla="*/ 0 w 5351929"/>
              <a:gd name="connsiteY3" fmla="*/ 6886575 h 6886575"/>
              <a:gd name="connsiteX4" fmla="*/ 0 w 5351929"/>
              <a:gd name="connsiteY4" fmla="*/ 0 h 6886575"/>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1871662 w 7223591"/>
              <a:gd name="connsiteY0" fmla="*/ 0 h 6872288"/>
              <a:gd name="connsiteX1" fmla="*/ 7223591 w 7223591"/>
              <a:gd name="connsiteY1" fmla="*/ 0 h 6872288"/>
              <a:gd name="connsiteX2" fmla="*/ 5354450 w 7223591"/>
              <a:gd name="connsiteY2" fmla="*/ 6871447 h 6872288"/>
              <a:gd name="connsiteX3" fmla="*/ 0 w 7223591"/>
              <a:gd name="connsiteY3" fmla="*/ 6872288 h 6872288"/>
              <a:gd name="connsiteX4" fmla="*/ 1871662 w 7223591"/>
              <a:gd name="connsiteY4" fmla="*/ 0 h 6872288"/>
              <a:gd name="connsiteX0" fmla="*/ 0 w 8952379"/>
              <a:gd name="connsiteY0" fmla="*/ 0 h 6872288"/>
              <a:gd name="connsiteX1" fmla="*/ 8952379 w 8952379"/>
              <a:gd name="connsiteY1" fmla="*/ 0 h 6872288"/>
              <a:gd name="connsiteX2" fmla="*/ 7083238 w 8952379"/>
              <a:gd name="connsiteY2" fmla="*/ 6871447 h 6872288"/>
              <a:gd name="connsiteX3" fmla="*/ 1728788 w 8952379"/>
              <a:gd name="connsiteY3" fmla="*/ 6872288 h 6872288"/>
              <a:gd name="connsiteX4" fmla="*/ 0 w 8952379"/>
              <a:gd name="connsiteY4" fmla="*/ 0 h 6872288"/>
              <a:gd name="connsiteX0" fmla="*/ 0 w 8952379"/>
              <a:gd name="connsiteY0" fmla="*/ 0 h 6871447"/>
              <a:gd name="connsiteX1" fmla="*/ 8952379 w 8952379"/>
              <a:gd name="connsiteY1" fmla="*/ 0 h 6871447"/>
              <a:gd name="connsiteX2" fmla="*/ 7083238 w 8952379"/>
              <a:gd name="connsiteY2" fmla="*/ 6871447 h 6871447"/>
              <a:gd name="connsiteX3" fmla="*/ 28575 w 8952379"/>
              <a:gd name="connsiteY3" fmla="*/ 6843713 h 6871447"/>
              <a:gd name="connsiteX4" fmla="*/ 0 w 8952379"/>
              <a:gd name="connsiteY4" fmla="*/ 0 h 6871447"/>
              <a:gd name="connsiteX0" fmla="*/ 0 w 8952379"/>
              <a:gd name="connsiteY0" fmla="*/ 0 h 6872288"/>
              <a:gd name="connsiteX1" fmla="*/ 8952379 w 8952379"/>
              <a:gd name="connsiteY1" fmla="*/ 0 h 6872288"/>
              <a:gd name="connsiteX2" fmla="*/ 7083238 w 8952379"/>
              <a:gd name="connsiteY2" fmla="*/ 6871447 h 6872288"/>
              <a:gd name="connsiteX3" fmla="*/ 57150 w 8952379"/>
              <a:gd name="connsiteY3" fmla="*/ 6872288 h 6872288"/>
              <a:gd name="connsiteX4" fmla="*/ 0 w 8952379"/>
              <a:gd name="connsiteY4" fmla="*/ 0 h 6872288"/>
              <a:gd name="connsiteX0" fmla="*/ 1776936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776936 w 8895229"/>
              <a:gd name="connsiteY4" fmla="*/ 14288 h 6872288"/>
              <a:gd name="connsiteX0" fmla="*/ 1080268 w 8895229"/>
              <a:gd name="connsiteY0" fmla="*/ 14288 h 6872288"/>
              <a:gd name="connsiteX1" fmla="*/ 8895229 w 8895229"/>
              <a:gd name="connsiteY1" fmla="*/ 0 h 6872288"/>
              <a:gd name="connsiteX2" fmla="*/ 7026088 w 8895229"/>
              <a:gd name="connsiteY2" fmla="*/ 6871447 h 6872288"/>
              <a:gd name="connsiteX3" fmla="*/ 0 w 8895229"/>
              <a:gd name="connsiteY3" fmla="*/ 6872288 h 6872288"/>
              <a:gd name="connsiteX4" fmla="*/ 1080268 w 8895229"/>
              <a:gd name="connsiteY4" fmla="*/ 14288 h 6872288"/>
              <a:gd name="connsiteX0" fmla="*/ 0 w 7814961"/>
              <a:gd name="connsiteY0" fmla="*/ 14288 h 6872288"/>
              <a:gd name="connsiteX1" fmla="*/ 7814961 w 7814961"/>
              <a:gd name="connsiteY1" fmla="*/ 0 h 6872288"/>
              <a:gd name="connsiteX2" fmla="*/ 5945820 w 7814961"/>
              <a:gd name="connsiteY2" fmla="*/ 6871447 h 6872288"/>
              <a:gd name="connsiteX3" fmla="*/ 199327 w 7814961"/>
              <a:gd name="connsiteY3" fmla="*/ 6872288 h 6872288"/>
              <a:gd name="connsiteX4" fmla="*/ 0 w 7814961"/>
              <a:gd name="connsiteY4" fmla="*/ 14288 h 6872288"/>
              <a:gd name="connsiteX0" fmla="*/ 0 w 7814961"/>
              <a:gd name="connsiteY0" fmla="*/ 14288 h 6886576"/>
              <a:gd name="connsiteX1" fmla="*/ 7814961 w 7814961"/>
              <a:gd name="connsiteY1" fmla="*/ 0 h 6886576"/>
              <a:gd name="connsiteX2" fmla="*/ 5945820 w 7814961"/>
              <a:gd name="connsiteY2" fmla="*/ 6871447 h 6886576"/>
              <a:gd name="connsiteX3" fmla="*/ 278 w 7814961"/>
              <a:gd name="connsiteY3" fmla="*/ 6886576 h 6886576"/>
              <a:gd name="connsiteX4" fmla="*/ 0 w 7814961"/>
              <a:gd name="connsiteY4" fmla="*/ 14288 h 6886576"/>
              <a:gd name="connsiteX0" fmla="*/ 0 w 9222185"/>
              <a:gd name="connsiteY0" fmla="*/ 14288 h 6886576"/>
              <a:gd name="connsiteX1" fmla="*/ 9222185 w 9222185"/>
              <a:gd name="connsiteY1" fmla="*/ 0 h 6886576"/>
              <a:gd name="connsiteX2" fmla="*/ 7353044 w 9222185"/>
              <a:gd name="connsiteY2" fmla="*/ 6871447 h 6886576"/>
              <a:gd name="connsiteX3" fmla="*/ 1407502 w 9222185"/>
              <a:gd name="connsiteY3" fmla="*/ 6886576 h 6886576"/>
              <a:gd name="connsiteX4" fmla="*/ 0 w 9222185"/>
              <a:gd name="connsiteY4" fmla="*/ 14288 h 6886576"/>
              <a:gd name="connsiteX0" fmla="*/ 0 w 9222185"/>
              <a:gd name="connsiteY0" fmla="*/ 14288 h 6871447"/>
              <a:gd name="connsiteX1" fmla="*/ 9222185 w 9222185"/>
              <a:gd name="connsiteY1" fmla="*/ 0 h 6871447"/>
              <a:gd name="connsiteX2" fmla="*/ 7353044 w 9222185"/>
              <a:gd name="connsiteY2" fmla="*/ 6871447 h 6871447"/>
              <a:gd name="connsiteX3" fmla="*/ 10860 w 9222185"/>
              <a:gd name="connsiteY3" fmla="*/ 6865311 h 6871447"/>
              <a:gd name="connsiteX4" fmla="*/ 0 w 9222185"/>
              <a:gd name="connsiteY4" fmla="*/ 14288 h 6871447"/>
              <a:gd name="connsiteX0" fmla="*/ 0 w 9222185"/>
              <a:gd name="connsiteY0" fmla="*/ 14288 h 6886576"/>
              <a:gd name="connsiteX1" fmla="*/ 9222185 w 9222185"/>
              <a:gd name="connsiteY1" fmla="*/ 0 h 6886576"/>
              <a:gd name="connsiteX2" fmla="*/ 7353044 w 9222185"/>
              <a:gd name="connsiteY2" fmla="*/ 6871447 h 6886576"/>
              <a:gd name="connsiteX3" fmla="*/ 280 w 9222185"/>
              <a:gd name="connsiteY3" fmla="*/ 6886576 h 6886576"/>
              <a:gd name="connsiteX4" fmla="*/ 0 w 9222185"/>
              <a:gd name="connsiteY4" fmla="*/ 14288 h 6886576"/>
              <a:gd name="connsiteX0" fmla="*/ 401786 w 9221906"/>
              <a:gd name="connsiteY0" fmla="*/ 322633 h 6886576"/>
              <a:gd name="connsiteX1" fmla="*/ 9221906 w 9221906"/>
              <a:gd name="connsiteY1" fmla="*/ 0 h 6886576"/>
              <a:gd name="connsiteX2" fmla="*/ 7352765 w 9221906"/>
              <a:gd name="connsiteY2" fmla="*/ 6871447 h 6886576"/>
              <a:gd name="connsiteX3" fmla="*/ 1 w 9221906"/>
              <a:gd name="connsiteY3" fmla="*/ 6886576 h 6886576"/>
              <a:gd name="connsiteX4" fmla="*/ 401786 w 9221906"/>
              <a:gd name="connsiteY4" fmla="*/ 322633 h 6886576"/>
              <a:gd name="connsiteX0" fmla="*/ 0 w 9222184"/>
              <a:gd name="connsiteY0" fmla="*/ 3656 h 6886576"/>
              <a:gd name="connsiteX1" fmla="*/ 9222184 w 9222184"/>
              <a:gd name="connsiteY1" fmla="*/ 0 h 6886576"/>
              <a:gd name="connsiteX2" fmla="*/ 7353043 w 9222184"/>
              <a:gd name="connsiteY2" fmla="*/ 6871447 h 6886576"/>
              <a:gd name="connsiteX3" fmla="*/ 279 w 9222184"/>
              <a:gd name="connsiteY3" fmla="*/ 6886576 h 6886576"/>
              <a:gd name="connsiteX4" fmla="*/ 0 w 9222184"/>
              <a:gd name="connsiteY4" fmla="*/ 3656 h 688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2184" h="6886576">
                <a:moveTo>
                  <a:pt x="0" y="3656"/>
                </a:moveTo>
                <a:lnTo>
                  <a:pt x="9222184" y="0"/>
                </a:lnTo>
                <a:lnTo>
                  <a:pt x="7353043" y="6871447"/>
                </a:lnTo>
                <a:lnTo>
                  <a:pt x="279" y="6886576"/>
                </a:lnTo>
                <a:cubicBezTo>
                  <a:pt x="186" y="4595813"/>
                  <a:pt x="93" y="2294419"/>
                  <a:pt x="0" y="3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p:cNvSpPr/>
          <p:nvPr userDrawn="1"/>
        </p:nvSpPr>
        <p:spPr>
          <a:xfrm>
            <a:off x="5869371"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sp>
        <p:nvSpPr>
          <p:cNvPr id="12" name="Parallelogram 28"/>
          <p:cNvSpPr/>
          <p:nvPr userDrawn="1"/>
        </p:nvSpPr>
        <p:spPr>
          <a:xfrm>
            <a:off x="965048" y="-65861"/>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arallelogram 28"/>
          <p:cNvSpPr/>
          <p:nvPr userDrawn="1"/>
        </p:nvSpPr>
        <p:spPr>
          <a:xfrm>
            <a:off x="5915857" y="-379658"/>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Parallelogram 28"/>
          <p:cNvSpPr/>
          <p:nvPr userDrawn="1"/>
        </p:nvSpPr>
        <p:spPr>
          <a:xfrm>
            <a:off x="3329067" y="6275336"/>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4706" y="5774930"/>
            <a:ext cx="1828800" cy="1828800"/>
          </a:xfrm>
          <a:prstGeom prst="rect">
            <a:avLst/>
          </a:prstGeom>
        </p:spPr>
      </p:pic>
    </p:spTree>
    <p:extLst>
      <p:ext uri="{BB962C8B-B14F-4D97-AF65-F5344CB8AC3E}">
        <p14:creationId xmlns:p14="http://schemas.microsoft.com/office/powerpoint/2010/main" val="21762145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5512" y="0"/>
            <a:ext cx="10284943" cy="6858000"/>
          </a:xfrm>
          <a:prstGeom prst="rect">
            <a:avLst/>
          </a:prstGeom>
        </p:spPr>
      </p:pic>
      <p:sp>
        <p:nvSpPr>
          <p:cNvPr id="8" name="Rectangle 3"/>
          <p:cNvSpPr/>
          <p:nvPr userDrawn="1"/>
        </p:nvSpPr>
        <p:spPr>
          <a:xfrm>
            <a:off x="-1879994" y="1"/>
            <a:ext cx="7223591" cy="6872288"/>
          </a:xfrm>
          <a:custGeom>
            <a:avLst/>
            <a:gdLst>
              <a:gd name="connsiteX0" fmla="*/ 0 w 5351929"/>
              <a:gd name="connsiteY0" fmla="*/ 0 h 6858000"/>
              <a:gd name="connsiteX1" fmla="*/ 5351929 w 5351929"/>
              <a:gd name="connsiteY1" fmla="*/ 0 h 6858000"/>
              <a:gd name="connsiteX2" fmla="*/ 5351929 w 5351929"/>
              <a:gd name="connsiteY2" fmla="*/ 6858000 h 6858000"/>
              <a:gd name="connsiteX3" fmla="*/ 0 w 5351929"/>
              <a:gd name="connsiteY3" fmla="*/ 6858000 h 6858000"/>
              <a:gd name="connsiteX4" fmla="*/ 0 w 5351929"/>
              <a:gd name="connsiteY4" fmla="*/ 0 h 6858000"/>
              <a:gd name="connsiteX0" fmla="*/ 0 w 5351929"/>
              <a:gd name="connsiteY0" fmla="*/ 0 h 6858000"/>
              <a:gd name="connsiteX1" fmla="*/ 5351929 w 5351929"/>
              <a:gd name="connsiteY1" fmla="*/ 0 h 6858000"/>
              <a:gd name="connsiteX2" fmla="*/ 2339788 w 5351929"/>
              <a:gd name="connsiteY2" fmla="*/ 6696635 h 6858000"/>
              <a:gd name="connsiteX3" fmla="*/ 0 w 5351929"/>
              <a:gd name="connsiteY3" fmla="*/ 6858000 h 6858000"/>
              <a:gd name="connsiteX4" fmla="*/ 0 w 5351929"/>
              <a:gd name="connsiteY4" fmla="*/ 0 h 6858000"/>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0 w 5351929"/>
              <a:gd name="connsiteY0" fmla="*/ 0 h 6886575"/>
              <a:gd name="connsiteX1" fmla="*/ 5351929 w 5351929"/>
              <a:gd name="connsiteY1" fmla="*/ 0 h 6886575"/>
              <a:gd name="connsiteX2" fmla="*/ 3482788 w 5351929"/>
              <a:gd name="connsiteY2" fmla="*/ 6871447 h 6886575"/>
              <a:gd name="connsiteX3" fmla="*/ 0 w 5351929"/>
              <a:gd name="connsiteY3" fmla="*/ 6886575 h 6886575"/>
              <a:gd name="connsiteX4" fmla="*/ 0 w 5351929"/>
              <a:gd name="connsiteY4" fmla="*/ 0 h 6886575"/>
              <a:gd name="connsiteX0" fmla="*/ 0 w 5351929"/>
              <a:gd name="connsiteY0" fmla="*/ 0 h 6871447"/>
              <a:gd name="connsiteX1" fmla="*/ 5351929 w 5351929"/>
              <a:gd name="connsiteY1" fmla="*/ 0 h 6871447"/>
              <a:gd name="connsiteX2" fmla="*/ 3482788 w 5351929"/>
              <a:gd name="connsiteY2" fmla="*/ 6871447 h 6871447"/>
              <a:gd name="connsiteX3" fmla="*/ 0 w 5351929"/>
              <a:gd name="connsiteY3" fmla="*/ 6858000 h 6871447"/>
              <a:gd name="connsiteX4" fmla="*/ 0 w 5351929"/>
              <a:gd name="connsiteY4" fmla="*/ 0 h 6871447"/>
              <a:gd name="connsiteX0" fmla="*/ 1871662 w 7223591"/>
              <a:gd name="connsiteY0" fmla="*/ 0 h 6872288"/>
              <a:gd name="connsiteX1" fmla="*/ 7223591 w 7223591"/>
              <a:gd name="connsiteY1" fmla="*/ 0 h 6872288"/>
              <a:gd name="connsiteX2" fmla="*/ 5354450 w 7223591"/>
              <a:gd name="connsiteY2" fmla="*/ 6871447 h 6872288"/>
              <a:gd name="connsiteX3" fmla="*/ 0 w 7223591"/>
              <a:gd name="connsiteY3" fmla="*/ 6872288 h 6872288"/>
              <a:gd name="connsiteX4" fmla="*/ 1871662 w 7223591"/>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3591" h="6872288">
                <a:moveTo>
                  <a:pt x="1871662" y="0"/>
                </a:moveTo>
                <a:lnTo>
                  <a:pt x="7223591" y="0"/>
                </a:lnTo>
                <a:lnTo>
                  <a:pt x="5354450" y="6871447"/>
                </a:lnTo>
                <a:lnTo>
                  <a:pt x="0" y="6872288"/>
                </a:lnTo>
                <a:lnTo>
                  <a:pt x="1871662" y="0"/>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p:cNvSpPr/>
          <p:nvPr userDrawn="1"/>
        </p:nvSpPr>
        <p:spPr>
          <a:xfrm>
            <a:off x="1358590"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1704" y="5932436"/>
            <a:ext cx="2889503" cy="6858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8491" y="5774930"/>
            <a:ext cx="1828800" cy="1828800"/>
          </a:xfrm>
          <a:prstGeom prst="rect">
            <a:avLst/>
          </a:prstGeom>
        </p:spPr>
      </p:pic>
    </p:spTree>
    <p:extLst>
      <p:ext uri="{BB962C8B-B14F-4D97-AF65-F5344CB8AC3E}">
        <p14:creationId xmlns:p14="http://schemas.microsoft.com/office/powerpoint/2010/main" val="1428674658"/>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 y="-636499"/>
            <a:ext cx="12194058" cy="8130998"/>
          </a:xfrm>
          <a:prstGeom prst="rect">
            <a:avLst/>
          </a:prstGeom>
        </p:spPr>
      </p:pic>
      <p:sp>
        <p:nvSpPr>
          <p:cNvPr id="8" name="Parallelogram 7"/>
          <p:cNvSpPr/>
          <p:nvPr userDrawn="1"/>
        </p:nvSpPr>
        <p:spPr>
          <a:xfrm>
            <a:off x="2362199" y="5556755"/>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Parallelogram 8"/>
          <p:cNvSpPr/>
          <p:nvPr userDrawn="1"/>
        </p:nvSpPr>
        <p:spPr>
          <a:xfrm>
            <a:off x="8826191" y="-516404"/>
            <a:ext cx="1003609" cy="1817649"/>
          </a:xfrm>
          <a:prstGeom prst="parallelogram">
            <a:avLst>
              <a:gd name="adj" fmla="val 48770"/>
            </a:avLst>
          </a:prstGeom>
          <a:solidFill>
            <a:srgbClr val="04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7"/>
          <p:cNvSpPr txBox="1">
            <a:spLocks/>
          </p:cNvSpPr>
          <p:nvPr userDrawn="1"/>
        </p:nvSpPr>
        <p:spPr>
          <a:xfrm>
            <a:off x="1234441" y="3105835"/>
            <a:ext cx="9723120" cy="646331"/>
          </a:xfrm>
          <a:prstGeom prst="rect">
            <a:avLst/>
          </a:prstGeom>
          <a:solidFill>
            <a:schemeClr val="bg1"/>
          </a:solidFill>
        </p:spPr>
        <p:txBody>
          <a:bodyPr wrap="square" anchor="ctr" anchorCtr="0">
            <a:spAutoFit/>
          </a:bodyPr>
          <a:lstStyle>
            <a:lvl1pPr algn="ctr" defTabSz="914400" rtl="0" eaLnBrk="1" latinLnBrk="0" hangingPunct="1">
              <a:lnSpc>
                <a:spcPct val="90000"/>
              </a:lnSpc>
              <a:spcBef>
                <a:spcPct val="0"/>
              </a:spcBef>
              <a:buNone/>
              <a:defRPr sz="4400" b="1" i="1" kern="1200" cap="all" baseline="0">
                <a:solidFill>
                  <a:srgbClr val="0067B0"/>
                </a:solidFill>
                <a:latin typeface="Arial" charset="0"/>
                <a:ea typeface="+mj-ea"/>
                <a:cs typeface="+mj-cs"/>
              </a:defRPr>
            </a:lvl1pPr>
          </a:lstStyle>
          <a:p>
            <a:endParaRPr lang="en-US" sz="4000" b="0" dirty="0">
              <a:solidFill>
                <a:srgbClr val="E02136"/>
              </a:solidFill>
              <a:latin typeface="Gotham Medium" charset="0"/>
              <a:ea typeface="Gotham Medium" charset="0"/>
              <a:cs typeface="Gotham Medium" charset="0"/>
            </a:endParaRPr>
          </a:p>
        </p:txBody>
      </p:sp>
    </p:spTree>
    <p:extLst>
      <p:ext uri="{BB962C8B-B14F-4D97-AF65-F5344CB8AC3E}">
        <p14:creationId xmlns:p14="http://schemas.microsoft.com/office/powerpoint/2010/main" val="1639528114"/>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8491" y="5774930"/>
            <a:ext cx="1828800" cy="18288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6069" y="5942596"/>
            <a:ext cx="2722418" cy="685800"/>
          </a:xfrm>
          <a:prstGeom prst="rect">
            <a:avLst/>
          </a:prstGeom>
        </p:spPr>
      </p:pic>
      <p:sp>
        <p:nvSpPr>
          <p:cNvPr id="9" name="Rectangle 7"/>
          <p:cNvSpPr/>
          <p:nvPr userDrawn="1"/>
        </p:nvSpPr>
        <p:spPr>
          <a:xfrm>
            <a:off x="-144378" y="473886"/>
            <a:ext cx="7912660" cy="495647"/>
          </a:xfrm>
          <a:custGeom>
            <a:avLst/>
            <a:gdLst>
              <a:gd name="connsiteX0" fmla="*/ 0 w 7772617"/>
              <a:gd name="connsiteY0" fmla="*/ 0 h 495647"/>
              <a:gd name="connsiteX1" fmla="*/ 7772617 w 7772617"/>
              <a:gd name="connsiteY1" fmla="*/ 0 h 495647"/>
              <a:gd name="connsiteX2" fmla="*/ 7772617 w 7772617"/>
              <a:gd name="connsiteY2" fmla="*/ 495647 h 495647"/>
              <a:gd name="connsiteX3" fmla="*/ 0 w 7772617"/>
              <a:gd name="connsiteY3" fmla="*/ 495647 h 495647"/>
              <a:gd name="connsiteX4" fmla="*/ 0 w 7772617"/>
              <a:gd name="connsiteY4" fmla="*/ 0 h 495647"/>
              <a:gd name="connsiteX0" fmla="*/ 0 w 7912660"/>
              <a:gd name="connsiteY0" fmla="*/ 0 h 495647"/>
              <a:gd name="connsiteX1" fmla="*/ 7912660 w 7912660"/>
              <a:gd name="connsiteY1" fmla="*/ 0 h 495647"/>
              <a:gd name="connsiteX2" fmla="*/ 7772617 w 7912660"/>
              <a:gd name="connsiteY2" fmla="*/ 495647 h 495647"/>
              <a:gd name="connsiteX3" fmla="*/ 0 w 7912660"/>
              <a:gd name="connsiteY3" fmla="*/ 495647 h 495647"/>
              <a:gd name="connsiteX4" fmla="*/ 0 w 7912660"/>
              <a:gd name="connsiteY4" fmla="*/ 0 h 49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660" h="495647">
                <a:moveTo>
                  <a:pt x="0" y="0"/>
                </a:moveTo>
                <a:lnTo>
                  <a:pt x="7912660" y="0"/>
                </a:lnTo>
                <a:lnTo>
                  <a:pt x="7772617" y="495647"/>
                </a:lnTo>
                <a:lnTo>
                  <a:pt x="0" y="495647"/>
                </a:lnTo>
                <a:lnTo>
                  <a:pt x="0" y="0"/>
                </a:lnTo>
                <a:close/>
              </a:path>
            </a:pathLst>
          </a:cu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28"/>
          <p:cNvSpPr/>
          <p:nvPr userDrawn="1"/>
        </p:nvSpPr>
        <p:spPr>
          <a:xfrm>
            <a:off x="581993" y="-569855"/>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64646945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144378" y="473886"/>
            <a:ext cx="7912660" cy="495647"/>
          </a:xfrm>
          <a:custGeom>
            <a:avLst/>
            <a:gdLst>
              <a:gd name="connsiteX0" fmla="*/ 0 w 7772617"/>
              <a:gd name="connsiteY0" fmla="*/ 0 h 495647"/>
              <a:gd name="connsiteX1" fmla="*/ 7772617 w 7772617"/>
              <a:gd name="connsiteY1" fmla="*/ 0 h 495647"/>
              <a:gd name="connsiteX2" fmla="*/ 7772617 w 7772617"/>
              <a:gd name="connsiteY2" fmla="*/ 495647 h 495647"/>
              <a:gd name="connsiteX3" fmla="*/ 0 w 7772617"/>
              <a:gd name="connsiteY3" fmla="*/ 495647 h 495647"/>
              <a:gd name="connsiteX4" fmla="*/ 0 w 7772617"/>
              <a:gd name="connsiteY4" fmla="*/ 0 h 495647"/>
              <a:gd name="connsiteX0" fmla="*/ 0 w 7912660"/>
              <a:gd name="connsiteY0" fmla="*/ 0 h 495647"/>
              <a:gd name="connsiteX1" fmla="*/ 7912660 w 7912660"/>
              <a:gd name="connsiteY1" fmla="*/ 0 h 495647"/>
              <a:gd name="connsiteX2" fmla="*/ 7772617 w 7912660"/>
              <a:gd name="connsiteY2" fmla="*/ 495647 h 495647"/>
              <a:gd name="connsiteX3" fmla="*/ 0 w 7912660"/>
              <a:gd name="connsiteY3" fmla="*/ 495647 h 495647"/>
              <a:gd name="connsiteX4" fmla="*/ 0 w 7912660"/>
              <a:gd name="connsiteY4" fmla="*/ 0 h 49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660" h="495647">
                <a:moveTo>
                  <a:pt x="0" y="0"/>
                </a:moveTo>
                <a:lnTo>
                  <a:pt x="7912660" y="0"/>
                </a:lnTo>
                <a:lnTo>
                  <a:pt x="7772617" y="495647"/>
                </a:lnTo>
                <a:lnTo>
                  <a:pt x="0" y="495647"/>
                </a:lnTo>
                <a:lnTo>
                  <a:pt x="0" y="0"/>
                </a:lnTo>
                <a:close/>
              </a:path>
            </a:pathLst>
          </a:custGeom>
          <a:solidFill>
            <a:srgbClr val="0F4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28"/>
          <p:cNvSpPr/>
          <p:nvPr userDrawn="1"/>
        </p:nvSpPr>
        <p:spPr>
          <a:xfrm>
            <a:off x="581993" y="-569855"/>
            <a:ext cx="649381" cy="1817649"/>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481654928"/>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494" y="-1418519"/>
            <a:ext cx="12825482" cy="8552030"/>
          </a:xfrm>
          <a:prstGeom prst="rect">
            <a:avLst/>
          </a:prstGeom>
        </p:spPr>
      </p:pic>
      <p:sp>
        <p:nvSpPr>
          <p:cNvPr id="8" name="TextBox 7"/>
          <p:cNvSpPr txBox="1"/>
          <p:nvPr userDrawn="1"/>
        </p:nvSpPr>
        <p:spPr>
          <a:xfrm>
            <a:off x="106330" y="6474671"/>
            <a:ext cx="2815194" cy="246221"/>
          </a:xfrm>
          <a:prstGeom prst="rect">
            <a:avLst/>
          </a:prstGeom>
          <a:noFill/>
        </p:spPr>
        <p:txBody>
          <a:bodyPr wrap="none" rtlCol="0">
            <a:spAutoFit/>
          </a:bodyPr>
          <a:lstStyle/>
          <a:p>
            <a:r>
              <a:rPr lang="en-US" sz="1000" dirty="0">
                <a:solidFill>
                  <a:srgbClr val="FFFFFF"/>
                </a:solidFill>
                <a:latin typeface="Gotham Book" charset="0"/>
                <a:ea typeface="Gotham Book" charset="0"/>
                <a:cs typeface="Gotham Book" charset="0"/>
              </a:rPr>
              <a:t>Icons designed by Madebyoliver from Flaticon.</a:t>
            </a:r>
          </a:p>
        </p:txBody>
      </p:sp>
      <p:sp>
        <p:nvSpPr>
          <p:cNvPr id="9" name="Parallelogram 28"/>
          <p:cNvSpPr/>
          <p:nvPr userDrawn="1"/>
        </p:nvSpPr>
        <p:spPr>
          <a:xfrm>
            <a:off x="5514975" y="-354"/>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Parallelogram 28"/>
          <p:cNvSpPr/>
          <p:nvPr userDrawn="1"/>
        </p:nvSpPr>
        <p:spPr>
          <a:xfrm>
            <a:off x="4953002" y="537810"/>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Parallelogram 28"/>
          <p:cNvSpPr/>
          <p:nvPr userDrawn="1"/>
        </p:nvSpPr>
        <p:spPr>
          <a:xfrm>
            <a:off x="2233614" y="3385123"/>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Parallelogram 28"/>
          <p:cNvSpPr/>
          <p:nvPr userDrawn="1"/>
        </p:nvSpPr>
        <p:spPr>
          <a:xfrm>
            <a:off x="7743827" y="5111527"/>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arallelogram 28"/>
          <p:cNvSpPr/>
          <p:nvPr userDrawn="1"/>
        </p:nvSpPr>
        <p:spPr>
          <a:xfrm>
            <a:off x="8886827" y="4871377"/>
            <a:ext cx="530985" cy="1486254"/>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E0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4201" y="2505047"/>
            <a:ext cx="5692626" cy="192242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3508" y="1127222"/>
            <a:ext cx="1609344" cy="5029200"/>
          </a:xfrm>
          <a:prstGeom prst="rect">
            <a:avLst/>
          </a:prstGeom>
        </p:spPr>
      </p:pic>
    </p:spTree>
    <p:extLst>
      <p:ext uri="{BB962C8B-B14F-4D97-AF65-F5344CB8AC3E}">
        <p14:creationId xmlns:p14="http://schemas.microsoft.com/office/powerpoint/2010/main" val="1632636274"/>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inancial-management-systems.ku.edu/projects-overview" TargetMode="External"/><Relationship Id="rId2" Type="http://schemas.openxmlformats.org/officeDocument/2006/relationships/hyperlink" Target="https://music.ku.edu/resources-students-faculty-staff"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mailto:boothk@ku.edu" TargetMode="External"/><Relationship Id="rId3" Type="http://schemas.openxmlformats.org/officeDocument/2006/relationships/hyperlink" Target="https://international.ku.edu/international-travel-fund-humanities-research" TargetMode="External"/><Relationship Id="rId7" Type="http://schemas.openxmlformats.org/officeDocument/2006/relationships/hyperlink" Target="https://international.ku.edu/sites/international/files/documents/IntenationallTravelFundApplication.pdf" TargetMode="External"/><Relationship Id="rId2" Type="http://schemas.openxmlformats.org/officeDocument/2006/relationships/hyperlink" Target="https://international.ku.edu/international-affairs-travel-funds" TargetMode="External"/><Relationship Id="rId1" Type="http://schemas.openxmlformats.org/officeDocument/2006/relationships/slideLayout" Target="../slideLayouts/slideLayout6.xml"/><Relationship Id="rId6" Type="http://schemas.openxmlformats.org/officeDocument/2006/relationships/hyperlink" Target="https://international.ku.edu/latin-america-fund" TargetMode="External"/><Relationship Id="rId11" Type="http://schemas.openxmlformats.org/officeDocument/2006/relationships/hyperlink" Target="https://international.ku.edu/sites/international/files/documents/FacStaffAssumptionOfRiskForm.pdf" TargetMode="External"/><Relationship Id="rId5" Type="http://schemas.openxmlformats.org/officeDocument/2006/relationships/hyperlink" Target="https://international.ku.edu/ku-ucr-collaborative-research-fund" TargetMode="External"/><Relationship Id="rId10" Type="http://schemas.openxmlformats.org/officeDocument/2006/relationships/hyperlink" Target="https://humanresources.ku.edu/travel-insurance" TargetMode="External"/><Relationship Id="rId4" Type="http://schemas.openxmlformats.org/officeDocument/2006/relationships/hyperlink" Target="https://international.ku.edu/south-southeast-and-east-asia-fund" TargetMode="External"/><Relationship Id="rId9" Type="http://schemas.openxmlformats.org/officeDocument/2006/relationships/hyperlink" Target="tel:17858646161"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humanresources.ku.edu/time-and-pay#section476" TargetMode="External"/><Relationship Id="rId3" Type="http://schemas.openxmlformats.org/officeDocument/2006/relationships/hyperlink" Target="https://hr.ku.edu/" TargetMode="External"/><Relationship Id="rId7" Type="http://schemas.openxmlformats.org/officeDocument/2006/relationships/hyperlink" Target="tel:785-864-8080"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mailto:itcsc@ku.edu" TargetMode="External"/><Relationship Id="rId5" Type="http://schemas.openxmlformats.org/officeDocument/2006/relationships/hyperlink" Target="tel:785-864-4946" TargetMode="External"/><Relationship Id="rId4" Type="http://schemas.openxmlformats.org/officeDocument/2006/relationships/hyperlink" Target="mailto:hrdept@ku.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jmfitz@ku.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mcole@lu.edu" TargetMode="External"/><Relationship Id="rId5" Type="http://schemas.openxmlformats.org/officeDocument/2006/relationships/hyperlink" Target="mailto:cody.brown@ku.edu" TargetMode="External"/><Relationship Id="rId4" Type="http://schemas.openxmlformats.org/officeDocument/2006/relationships/hyperlink" Target="mailto:emily.fauver@ku.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ervices.ku.edu/TDClient/631/Portal/Hom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ervices.ku.edu/TDClient/631/Portal/Hom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mailto:hcamp@ku.edu"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services.ku.edu/TDClient/631/Portal/Requests/TicketRequests/NewForm?ID=INUTzypziLI_&amp;RequestorType=Service" TargetMode="External"/><Relationship Id="rId2" Type="http://schemas.openxmlformats.org/officeDocument/2006/relationships/hyperlink" Target="https://services.ku.edu/TDClient/631/Portal/Requests/ServiceDet?ID=9859"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5864" y="1527807"/>
            <a:ext cx="10031508" cy="2977738"/>
          </a:xfrm>
          <a:prstGeom prst="rect">
            <a:avLst/>
          </a:prstGeom>
          <a:noFill/>
        </p:spPr>
        <p:txBody>
          <a:bodyPr wrap="square" rtlCol="0">
            <a:spAutoFit/>
          </a:bodyPr>
          <a:lstStyle/>
          <a:p>
            <a:pPr>
              <a:lnSpc>
                <a:spcPts val="7500"/>
              </a:lnSpc>
            </a:pPr>
            <a:r>
              <a:rPr lang="en-US" sz="6800" i="1" dirty="0">
                <a:solidFill>
                  <a:srgbClr val="FFFFFF"/>
                </a:solidFill>
                <a:latin typeface="Times Roman" charset="0"/>
                <a:ea typeface="Chronicle Display Light" charset="0"/>
                <a:cs typeface="Chronicle Display Light" charset="0"/>
              </a:rPr>
              <a:t>FY25 School of Music Budgetary Procedures, Links and Forms</a:t>
            </a:r>
            <a:endParaRPr lang="en-US" sz="3600" i="1" dirty="0">
              <a:solidFill>
                <a:srgbClr val="FFFFFF"/>
              </a:solidFill>
              <a:latin typeface="Times Roman" charset="0"/>
              <a:ea typeface="Chronicle Display Light" charset="0"/>
              <a:cs typeface="Chronicle Display Light" charset="0"/>
            </a:endParaRPr>
          </a:p>
        </p:txBody>
      </p:sp>
    </p:spTree>
    <p:extLst>
      <p:ext uri="{BB962C8B-B14F-4D97-AF65-F5344CB8AC3E}">
        <p14:creationId xmlns:p14="http://schemas.microsoft.com/office/powerpoint/2010/main" val="16263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06900C-4758-5A87-6461-12895008C36B}"/>
              </a:ext>
            </a:extLst>
          </p:cNvPr>
          <p:cNvSpPr txBox="1"/>
          <p:nvPr/>
        </p:nvSpPr>
        <p:spPr>
          <a:xfrm>
            <a:off x="1094510" y="471055"/>
            <a:ext cx="5569526" cy="461665"/>
          </a:xfrm>
          <a:prstGeom prst="rect">
            <a:avLst/>
          </a:prstGeom>
          <a:noFill/>
        </p:spPr>
        <p:txBody>
          <a:bodyPr wrap="square" rtlCol="0">
            <a:spAutoFit/>
          </a:bodyPr>
          <a:lstStyle/>
          <a:p>
            <a:r>
              <a:rPr lang="en-US" sz="2400" dirty="0">
                <a:solidFill>
                  <a:schemeClr val="bg2"/>
                </a:solidFill>
              </a:rPr>
              <a:t>FY25 Faculty Travel Allocation Information</a:t>
            </a:r>
          </a:p>
        </p:txBody>
      </p:sp>
      <p:sp>
        <p:nvSpPr>
          <p:cNvPr id="4" name="TextBox 3">
            <a:extLst>
              <a:ext uri="{FF2B5EF4-FFF2-40B4-BE49-F238E27FC236}">
                <a16:creationId xmlns:a16="http://schemas.microsoft.com/office/drawing/2014/main" id="{45459F2C-44EB-8B33-AADC-98C62220670B}"/>
              </a:ext>
            </a:extLst>
          </p:cNvPr>
          <p:cNvSpPr txBox="1"/>
          <p:nvPr/>
        </p:nvSpPr>
        <p:spPr>
          <a:xfrm>
            <a:off x="664203" y="1129553"/>
            <a:ext cx="8319654" cy="6247864"/>
          </a:xfrm>
          <a:prstGeom prst="rect">
            <a:avLst/>
          </a:prstGeom>
          <a:noFill/>
        </p:spPr>
        <p:txBody>
          <a:bodyPr wrap="square">
            <a:spAutoFit/>
          </a:bodyPr>
          <a:lstStyle/>
          <a:p>
            <a:pPr marL="0" marR="0">
              <a:spcBef>
                <a:spcPts val="0"/>
              </a:spcBef>
              <a:spcAft>
                <a:spcPts val="0"/>
              </a:spcAft>
            </a:pPr>
            <a:r>
              <a:rPr lang="en-US" sz="1600" b="1" u="sng" dirty="0">
                <a:solidFill>
                  <a:srgbClr val="000000"/>
                </a:solidFill>
                <a:effectLst/>
                <a:ea typeface="Calibri" panose="020F0502020204030204" pitchFamily="34" charset="0"/>
                <a:cs typeface="Calibri" panose="020F0502020204030204" pitchFamily="34" charset="0"/>
              </a:rPr>
              <a:t>TRAVEL REQUIRMENTS: FY25 Faculty Travel Allocation Award $750 US OR $1000 International</a:t>
            </a:r>
            <a:endParaRPr lang="en-US" sz="1600" dirty="0">
              <a:effectLst/>
              <a:ea typeface="Calibri" panose="020F0502020204030204" pitchFamily="34" charset="0"/>
              <a:cs typeface="Arial" panose="020B0604020202020204" pitchFamily="34" charset="0"/>
            </a:endParaRPr>
          </a:p>
          <a:p>
            <a:pPr marR="0" lvl="0">
              <a:spcBef>
                <a:spcPts val="0"/>
              </a:spcBef>
              <a:spcAft>
                <a:spcPts val="0"/>
              </a:spcAft>
              <a:buClr>
                <a:srgbClr val="000000"/>
              </a:buClr>
            </a:pPr>
            <a:r>
              <a:rPr lang="en-US" sz="1600" dirty="0">
                <a:solidFill>
                  <a:srgbClr val="000000"/>
                </a:solidFill>
                <a:effectLst/>
                <a:ea typeface="Calibri" panose="020F0502020204030204" pitchFamily="34" charset="0"/>
              </a:rPr>
              <a:t>Submit your request on the </a:t>
            </a:r>
            <a:r>
              <a:rPr lang="en-US" sz="1600" u="sng" dirty="0">
                <a:solidFill>
                  <a:srgbClr val="000000"/>
                </a:solidFill>
                <a:effectLst/>
                <a:ea typeface="Calibri" panose="020F0502020204030204" pitchFamily="34" charset="0"/>
              </a:rPr>
              <a:t>SOM Faculty/Staff Travel online database.</a:t>
            </a:r>
            <a:r>
              <a:rPr lang="en-US" sz="1600" dirty="0">
                <a:solidFill>
                  <a:srgbClr val="18376A"/>
                </a:solidFill>
                <a:effectLst/>
                <a:ea typeface="Calibri" panose="020F0502020204030204" pitchFamily="34" charset="0"/>
              </a:rPr>
              <a:t>  </a:t>
            </a:r>
            <a:r>
              <a:rPr lang="en-US" sz="1600" b="1" dirty="0">
                <a:solidFill>
                  <a:srgbClr val="000000"/>
                </a:solidFill>
                <a:effectLst/>
                <a:ea typeface="Calibri" panose="020F0502020204030204" pitchFamily="34" charset="0"/>
              </a:rPr>
              <a:t>Link:  </a:t>
            </a:r>
            <a:r>
              <a:rPr lang="en-US" sz="1600" u="sng" dirty="0">
                <a:solidFill>
                  <a:srgbClr val="0563C1"/>
                </a:solidFill>
                <a:effectLst/>
                <a:highlight>
                  <a:srgbClr val="FFFF00"/>
                </a:highlight>
                <a:ea typeface="Calibri" panose="020F0502020204030204" pitchFamily="34" charset="0"/>
                <a:hlinkClick r:id="rId2"/>
              </a:rPr>
              <a:t>https://music.ku.edu/resources-students-faculty-staff</a:t>
            </a:r>
            <a:endParaRPr lang="en-US" sz="1600" dirty="0">
              <a:effectLst/>
              <a:highlight>
                <a:srgbClr val="FFFF00"/>
              </a:highlight>
              <a:ea typeface="Calibri" panose="020F0502020204030204" pitchFamily="34" charset="0"/>
            </a:endParaRPr>
          </a:p>
          <a:p>
            <a:pPr marL="342900" marR="0" lvl="0" indent="-342900">
              <a:spcBef>
                <a:spcPts val="0"/>
              </a:spcBef>
              <a:spcAft>
                <a:spcPts val="0"/>
              </a:spcAft>
              <a:buClr>
                <a:srgbClr val="000000"/>
              </a:buClr>
              <a:buFont typeface="+mj-lt"/>
              <a:buAutoNum type="arabicPeriod"/>
            </a:pPr>
            <a:r>
              <a:rPr lang="en-US" sz="1600" dirty="0">
                <a:solidFill>
                  <a:srgbClr val="000000"/>
                </a:solidFill>
                <a:effectLst/>
                <a:ea typeface="Calibri" panose="020F0502020204030204" pitchFamily="34" charset="0"/>
              </a:rPr>
              <a:t>Once your request has been reviewed, you will receive an email from SOM.  The email will state that your request has either been approved or denied.  If approved, it will state the amount of reimbursement you will receive. </a:t>
            </a:r>
            <a:endParaRPr lang="en-US" sz="1600" dirty="0">
              <a:effectLst/>
              <a:ea typeface="Calibri" panose="020F0502020204030204" pitchFamily="34" charset="0"/>
            </a:endParaRPr>
          </a:p>
          <a:p>
            <a:pPr marL="342900" marR="0" lvl="0" indent="-342900">
              <a:spcBef>
                <a:spcPts val="0"/>
              </a:spcBef>
              <a:spcAft>
                <a:spcPts val="0"/>
              </a:spcAft>
              <a:buClr>
                <a:srgbClr val="000000"/>
              </a:buClr>
              <a:buFont typeface="+mj-lt"/>
              <a:buAutoNum type="arabicPeriod"/>
            </a:pPr>
            <a:r>
              <a:rPr lang="en-US" sz="1600" dirty="0">
                <a:solidFill>
                  <a:srgbClr val="000000"/>
                </a:solidFill>
                <a:effectLst/>
                <a:ea typeface="Calibri" panose="020F0502020204030204" pitchFamily="34" charset="0"/>
              </a:rPr>
              <a:t>All reimbursable travel must be booked through the Concur Travel System. No exceptions.  </a:t>
            </a:r>
            <a:r>
              <a:rPr lang="en-US" sz="1600" b="1" dirty="0">
                <a:effectLst/>
                <a:ea typeface="Calibri" panose="020F0502020204030204" pitchFamily="34" charset="0"/>
              </a:rPr>
              <a:t>This includes all car rental request, as well.  </a:t>
            </a:r>
            <a:endParaRPr lang="en-US" sz="1600" dirty="0">
              <a:effectLst/>
              <a:ea typeface="Calibri" panose="020F0502020204030204" pitchFamily="34" charset="0"/>
            </a:endParaRPr>
          </a:p>
          <a:p>
            <a:pPr marL="342900" marR="0" lvl="0" indent="-342900">
              <a:spcBef>
                <a:spcPts val="0"/>
              </a:spcBef>
              <a:spcAft>
                <a:spcPts val="0"/>
              </a:spcAft>
              <a:buClr>
                <a:srgbClr val="000000"/>
              </a:buClr>
              <a:buFont typeface="+mj-lt"/>
              <a:buAutoNum type="arabicPeriod"/>
            </a:pPr>
            <a:r>
              <a:rPr lang="en-US" sz="1600" dirty="0">
                <a:solidFill>
                  <a:srgbClr val="000000"/>
                </a:solidFill>
                <a:effectLst/>
                <a:ea typeface="Calibri" panose="020F0502020204030204" pitchFamily="34" charset="0"/>
              </a:rPr>
              <a:t>You will be required to submit all your travel receipts directly to the SSC Accountant, via email, upon your return.  Please retain the SOM approval email.  For you will need to attach it to your Concur travel request. </a:t>
            </a:r>
            <a:endParaRPr lang="en-US" sz="1600" dirty="0">
              <a:effectLst/>
              <a:ea typeface="Calibri" panose="020F0502020204030204" pitchFamily="34" charset="0"/>
            </a:endParaRPr>
          </a:p>
          <a:p>
            <a:pPr marL="342900" marR="0" lvl="0" indent="-342900">
              <a:spcBef>
                <a:spcPts val="0"/>
              </a:spcBef>
              <a:spcAft>
                <a:spcPts val="0"/>
              </a:spcAft>
              <a:buClr>
                <a:srgbClr val="000000"/>
              </a:buClr>
              <a:buFont typeface="+mj-lt"/>
              <a:buAutoNum type="arabicPeriod"/>
            </a:pPr>
            <a:r>
              <a:rPr lang="en-US" sz="1600" dirty="0">
                <a:solidFill>
                  <a:srgbClr val="000000"/>
                </a:solidFill>
                <a:effectLst/>
                <a:ea typeface="Calibri" panose="020F0502020204030204" pitchFamily="34" charset="0"/>
              </a:rPr>
              <a:t>Log into </a:t>
            </a:r>
            <a:r>
              <a:rPr lang="en-US" sz="1600" b="1" dirty="0">
                <a:solidFill>
                  <a:srgbClr val="000000"/>
                </a:solidFill>
                <a:effectLst/>
                <a:ea typeface="Calibri" panose="020F0502020204030204" pitchFamily="34" charset="0"/>
              </a:rPr>
              <a:t>Concur.</a:t>
            </a:r>
            <a:r>
              <a:rPr lang="en-US" sz="1600" dirty="0">
                <a:solidFill>
                  <a:srgbClr val="000000"/>
                </a:solidFill>
                <a:effectLst/>
                <a:ea typeface="Calibri" panose="020F0502020204030204" pitchFamily="34" charset="0"/>
              </a:rPr>
              <a:t>  The first time you log in, you will need to create a profile. </a:t>
            </a:r>
            <a:endParaRPr lang="en-US" sz="1600" dirty="0">
              <a:effectLst/>
              <a:ea typeface="Calibri" panose="020F0502020204030204" pitchFamily="34" charset="0"/>
            </a:endParaRPr>
          </a:p>
          <a:p>
            <a:pPr marL="342900" marR="0" lvl="0" indent="-342900">
              <a:spcBef>
                <a:spcPts val="0"/>
              </a:spcBef>
              <a:spcAft>
                <a:spcPts val="0"/>
              </a:spcAft>
              <a:buClr>
                <a:srgbClr val="000000"/>
              </a:buClr>
              <a:buFont typeface="+mj-lt"/>
              <a:buAutoNum type="arabicPeriod"/>
            </a:pPr>
            <a:r>
              <a:rPr lang="en-US" sz="1600" u="sng" dirty="0">
                <a:solidFill>
                  <a:srgbClr val="0563C1"/>
                </a:solidFill>
                <a:effectLst/>
                <a:highlight>
                  <a:srgbClr val="FFFF00"/>
                </a:highlight>
                <a:ea typeface="Calibri" panose="020F0502020204030204" pitchFamily="34" charset="0"/>
                <a:hlinkClick r:id="rId3"/>
              </a:rPr>
              <a:t>https://financial-management-systems.ku.edu/projects-overview</a:t>
            </a:r>
            <a:endParaRPr lang="en-US" sz="1600" dirty="0">
              <a:effectLst/>
              <a:highlight>
                <a:srgbClr val="FFFF00"/>
              </a:highlight>
              <a:ea typeface="Calibri" panose="020F0502020204030204" pitchFamily="34" charset="0"/>
            </a:endParaRPr>
          </a:p>
          <a:p>
            <a:pPr marL="342900" marR="0" lvl="0" indent="-342900">
              <a:spcBef>
                <a:spcPts val="0"/>
              </a:spcBef>
              <a:spcAft>
                <a:spcPts val="0"/>
              </a:spcAft>
              <a:buClr>
                <a:srgbClr val="000000"/>
              </a:buClr>
              <a:buFont typeface="+mj-lt"/>
              <a:buAutoNum type="arabicPeriod"/>
            </a:pPr>
            <a:r>
              <a:rPr lang="en-US" sz="1600" u="none" strike="noStrike" dirty="0">
                <a:solidFill>
                  <a:srgbClr val="0563C1"/>
                </a:solidFill>
                <a:effectLst/>
                <a:ea typeface="Calibri" panose="020F0502020204030204" pitchFamily="34" charset="0"/>
              </a:rPr>
              <a:t>Submit your travel request through the SOM website and be sure to attach a copy of the email you received from the SOM with your travel approval.</a:t>
            </a:r>
          </a:p>
          <a:p>
            <a:pPr marL="0" marR="0">
              <a:spcBef>
                <a:spcPts val="0"/>
              </a:spcBef>
              <a:spcAft>
                <a:spcPts val="0"/>
              </a:spcAft>
            </a:pPr>
            <a:r>
              <a:rPr lang="en-US" sz="1800" dirty="0">
                <a:solidFill>
                  <a:srgbClr val="000000"/>
                </a:solidFill>
                <a:effectLst/>
                <a:ea typeface="Calibri" panose="020F0502020204030204" pitchFamily="34" charset="0"/>
                <a:cs typeface="Calibri" panose="020F0502020204030204" pitchFamily="34" charset="0"/>
              </a:rPr>
              <a:t>*</a:t>
            </a:r>
            <a:r>
              <a:rPr lang="en-US" sz="1800" dirty="0">
                <a:solidFill>
                  <a:srgbClr val="FF0000"/>
                </a:solidFill>
                <a:effectLst/>
                <a:ea typeface="Calibri" panose="020F0502020204030204" pitchFamily="34" charset="0"/>
                <a:cs typeface="Calibri" panose="020F0502020204030204" pitchFamily="34" charset="0"/>
              </a:rPr>
              <a:t>When you return from your travels, scan your travel reimbursement documents, and log into the Financial Services Portal to submi</a:t>
            </a:r>
            <a:r>
              <a:rPr lang="en-US" dirty="0">
                <a:solidFill>
                  <a:srgbClr val="FF0000"/>
                </a:solidFill>
                <a:ea typeface="Calibri" panose="020F0502020204030204" pitchFamily="34" charset="0"/>
                <a:cs typeface="Calibri" panose="020F0502020204030204" pitchFamily="34" charset="0"/>
              </a:rPr>
              <a:t>t your reimbursement receipts.</a:t>
            </a:r>
            <a:endParaRPr lang="en-US" sz="1800" dirty="0">
              <a:solidFill>
                <a:srgbClr val="FF0000"/>
              </a:solidFill>
              <a:effectLst/>
              <a:ea typeface="Calibri" panose="020F0502020204030204" pitchFamily="34" charset="0"/>
              <a:cs typeface="Arial" panose="020B0604020202020204" pitchFamily="34" charset="0"/>
            </a:endParaRPr>
          </a:p>
          <a:p>
            <a:pPr marL="0" marR="0">
              <a:spcBef>
                <a:spcPts val="0"/>
              </a:spcBef>
              <a:spcAft>
                <a:spcPts val="0"/>
              </a:spcAft>
            </a:pPr>
            <a:r>
              <a:rPr lang="en-US" sz="1800" b="1" dirty="0">
                <a:solidFill>
                  <a:srgbClr val="000000"/>
                </a:solidFill>
                <a:effectLst/>
                <a:ea typeface="Calibri" panose="020F0502020204030204" pitchFamily="34" charset="0"/>
                <a:cs typeface="Calibri" panose="020F0502020204030204" pitchFamily="34" charset="0"/>
              </a:rPr>
              <a:t>You will be required to provide a written daily itinerary of your travels.   If you are attending a conference, then provide a copy of the conference itinerary.</a:t>
            </a:r>
            <a:endParaRPr lang="en-US" sz="1800" dirty="0">
              <a:effectLst/>
              <a:ea typeface="Calibri" panose="020F0502020204030204" pitchFamily="34" charset="0"/>
              <a:cs typeface="Arial" panose="020B0604020202020204" pitchFamily="34" charset="0"/>
            </a:endParaRPr>
          </a:p>
          <a:p>
            <a:pPr marL="0" marR="0">
              <a:spcBef>
                <a:spcPts val="0"/>
              </a:spcBef>
              <a:spcAft>
                <a:spcPts val="0"/>
              </a:spcAft>
            </a:pPr>
            <a:r>
              <a:rPr lang="en-US" sz="1800" dirty="0">
                <a:solidFill>
                  <a:srgbClr val="000000"/>
                </a:solidFill>
                <a:effectLst/>
                <a:ea typeface="Calibri" panose="020F0502020204030204" pitchFamily="34" charset="0"/>
                <a:cs typeface="Calibri" panose="020F0502020204030204" pitchFamily="34" charset="0"/>
              </a:rPr>
              <a:t>Please be sure to put your name and email address on all the</a:t>
            </a:r>
            <a:r>
              <a:rPr lang="en-US" sz="1800" dirty="0">
                <a:solidFill>
                  <a:srgbClr val="18376A"/>
                </a:solidFill>
                <a:effectLst/>
                <a:ea typeface="Calibri" panose="020F0502020204030204" pitchFamily="34" charset="0"/>
                <a:cs typeface="Calibri" panose="020F0502020204030204" pitchFamily="34" charset="0"/>
              </a:rPr>
              <a:t> </a:t>
            </a:r>
            <a:r>
              <a:rPr lang="en-US" sz="1800" dirty="0">
                <a:solidFill>
                  <a:srgbClr val="000000"/>
                </a:solidFill>
                <a:effectLst/>
                <a:ea typeface="Calibri" panose="020F0502020204030204" pitchFamily="34" charset="0"/>
                <a:cs typeface="Calibri" panose="020F0502020204030204" pitchFamily="34" charset="0"/>
              </a:rPr>
              <a:t>documents. Submitted your receipts in a timely manner.   </a:t>
            </a:r>
            <a:r>
              <a:rPr lang="en-US" sz="1800" i="1" dirty="0">
                <a:solidFill>
                  <a:srgbClr val="000000"/>
                </a:solidFill>
                <a:effectLst/>
                <a:ea typeface="Calibri" panose="020F0502020204030204" pitchFamily="34" charset="0"/>
                <a:cs typeface="Calibri" panose="020F0502020204030204" pitchFamily="34" charset="0"/>
              </a:rPr>
              <a:t>If receipts are not received before 60 days of your return, your reimbursement will be taxable</a:t>
            </a:r>
            <a:r>
              <a:rPr lang="en-US" sz="1800" dirty="0">
                <a:solidFill>
                  <a:srgbClr val="000000"/>
                </a:solidFill>
                <a:effectLst/>
                <a:ea typeface="Calibri" panose="020F0502020204030204" pitchFamily="34" charset="0"/>
                <a:cs typeface="Calibri" panose="020F0502020204030204" pitchFamily="34" charset="0"/>
              </a:rPr>
              <a:t>. </a:t>
            </a:r>
            <a:endParaRPr lang="en-US" sz="1800" dirty="0">
              <a:effectLst/>
              <a:ea typeface="Calibri" panose="020F0502020204030204" pitchFamily="34" charset="0"/>
              <a:cs typeface="Arial" panose="020B0604020202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Clr>
                <a:srgbClr val="000000"/>
              </a:buClr>
              <a:buFont typeface="+mj-lt"/>
              <a:buAutoNum type="arabicPeriod"/>
            </a:pPr>
            <a:endParaRPr lang="en-US" sz="1600" dirty="0">
              <a:effectLst/>
              <a:ea typeface="Calibri" panose="020F0502020204030204" pitchFamily="34" charset="0"/>
            </a:endParaRPr>
          </a:p>
        </p:txBody>
      </p:sp>
    </p:spTree>
    <p:extLst>
      <p:ext uri="{BB962C8B-B14F-4D97-AF65-F5344CB8AC3E}">
        <p14:creationId xmlns:p14="http://schemas.microsoft.com/office/powerpoint/2010/main" val="408482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79A61-B93D-C47B-9204-CCDDBD2F2039}"/>
              </a:ext>
            </a:extLst>
          </p:cNvPr>
          <p:cNvSpPr txBox="1"/>
          <p:nvPr/>
        </p:nvSpPr>
        <p:spPr>
          <a:xfrm>
            <a:off x="1587732" y="538540"/>
            <a:ext cx="6168042" cy="369332"/>
          </a:xfrm>
          <a:prstGeom prst="rect">
            <a:avLst/>
          </a:prstGeom>
          <a:noFill/>
        </p:spPr>
        <p:txBody>
          <a:bodyPr wrap="square">
            <a:spAutoFit/>
          </a:bodyPr>
          <a:lstStyle/>
          <a:p>
            <a:r>
              <a:rPr lang="en-US" sz="1800">
                <a:solidFill>
                  <a:schemeClr val="bg2"/>
                </a:solidFill>
              </a:rPr>
              <a:t>FY25 Faculty Travel Allocation Information</a:t>
            </a:r>
            <a:endParaRPr lang="en-US" sz="1800" dirty="0">
              <a:solidFill>
                <a:schemeClr val="bg2"/>
              </a:solidFill>
            </a:endParaRPr>
          </a:p>
        </p:txBody>
      </p:sp>
      <p:sp>
        <p:nvSpPr>
          <p:cNvPr id="4" name="TextBox 3">
            <a:extLst>
              <a:ext uri="{FF2B5EF4-FFF2-40B4-BE49-F238E27FC236}">
                <a16:creationId xmlns:a16="http://schemas.microsoft.com/office/drawing/2014/main" id="{19381453-C8BB-4493-341A-879DFE56EC7A}"/>
              </a:ext>
            </a:extLst>
          </p:cNvPr>
          <p:cNvSpPr txBox="1"/>
          <p:nvPr/>
        </p:nvSpPr>
        <p:spPr>
          <a:xfrm>
            <a:off x="788894" y="1111624"/>
            <a:ext cx="8319246" cy="6124754"/>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Travelers paying for a hotel with his or her own personal credit card CAN pre-pay for their entire hotel stay, through </a:t>
            </a:r>
            <a:r>
              <a:rPr lang="en-US" sz="1800" b="1" dirty="0">
                <a:effectLst/>
                <a:latin typeface="Calibri" panose="020F0502020204030204" pitchFamily="34" charset="0"/>
                <a:ea typeface="Calibri" panose="020F0502020204030204" pitchFamily="34" charset="0"/>
                <a:cs typeface="Calibri" panose="020F0502020204030204" pitchFamily="34" charset="0"/>
              </a:rPr>
              <a:t>Concur. </a:t>
            </a:r>
            <a:r>
              <a:rPr lang="en-US" sz="1800" dirty="0">
                <a:effectLst/>
                <a:latin typeface="Calibri" panose="020F0502020204030204" pitchFamily="34" charset="0"/>
                <a:ea typeface="Calibri" panose="020F0502020204030204" pitchFamily="34" charset="0"/>
                <a:cs typeface="Calibri" panose="020F0502020204030204" pitchFamily="34" charset="0"/>
              </a:rPr>
              <a:t> No reimbursements will be processed until the traveler has returned, from their travels.  If they are paying with a UKANS (state funded p-card,) they can only pre-pay for a 1-night deposit/hold.</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If you are not seeking any travel reimbursements from any State or Endowment funding sources, then you are free to book your travel outside the Concur Travel System</a:t>
            </a:r>
            <a:r>
              <a:rPr lang="en-US" sz="180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Please </a:t>
            </a:r>
            <a:r>
              <a:rPr lang="en-US" sz="1800" b="1" dirty="0">
                <a:effectLst/>
                <a:latin typeface="Calibri" panose="020F0502020204030204" pitchFamily="34" charset="0"/>
                <a:ea typeface="Calibri" panose="020F0502020204030204" pitchFamily="34" charset="0"/>
                <a:cs typeface="Calibri" panose="020F0502020204030204" pitchFamily="34" charset="0"/>
              </a:rPr>
              <a:t>Direct All Travel Related Questions to: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Lori Gutsch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Assistant Director, Travel Services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Financial Services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Carruth O'Leary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Ph (785) 864-5616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 rental must be booked directly though Enterprise.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Please submit the Enterprise Van Rental form to Lisa Shaw for prior approval.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solidFill>
                  <a:srgbClr val="000000"/>
                </a:solidFill>
                <a:effectLst/>
                <a:latin typeface="Calibri" panose="020F0502020204030204" pitchFamily="34" charset="0"/>
                <a:ea typeface="Calibri" panose="020F0502020204030204" pitchFamily="34" charset="0"/>
              </a:rPr>
              <a:t>The use of the University Pcard</a:t>
            </a:r>
            <a:r>
              <a:rPr lang="en-US" sz="1800" dirty="0">
                <a:solidFill>
                  <a:srgbClr val="18376A"/>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and State contract covers only those vehicles designed to carry a maximum of eight passengers, including the driver.  A minivan holds eight passengers including the driver.  If a vehicle designed to carry more than 8 people is needed, the university </a:t>
            </a:r>
            <a:r>
              <a:rPr lang="en-US" sz="1800" b="1" dirty="0">
                <a:solidFill>
                  <a:srgbClr val="000000"/>
                </a:solidFill>
                <a:effectLst/>
                <a:latin typeface="Calibri" panose="020F0502020204030204" pitchFamily="34" charset="0"/>
                <a:ea typeface="Calibri" panose="020F0502020204030204" pitchFamily="34" charset="0"/>
              </a:rPr>
              <a:t>strongly recommends purchasing collision coverage.</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 </a:t>
            </a:r>
            <a:br>
              <a:rPr lang="en-US" sz="1800" dirty="0">
                <a:solidFill>
                  <a:srgbClr val="000000"/>
                </a:solidFill>
                <a:effectLst/>
                <a:latin typeface="Calibri" panose="020F0502020204030204" pitchFamily="34" charset="0"/>
                <a:ea typeface="Calibri" panose="020F0502020204030204" pitchFamily="34" charset="0"/>
              </a:rPr>
            </a:b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729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1EA5B-8890-EFB8-DA3D-C6CEF302BCC7}"/>
              </a:ext>
            </a:extLst>
          </p:cNvPr>
          <p:cNvSpPr>
            <a:spLocks noChangeArrowheads="1"/>
          </p:cNvSpPr>
          <p:nvPr/>
        </p:nvSpPr>
        <p:spPr bwMode="auto">
          <a:xfrm>
            <a:off x="995880" y="514330"/>
            <a:ext cx="4562947" cy="6847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3459"/>
                </a:solidFill>
                <a:effectLst/>
                <a:latin typeface="halyard-display"/>
              </a:rPr>
              <a:t>Additional Funding for International Travel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freight-display-pro"/>
              </a:rPr>
              <a:t>Funding may be available to assist with travel costs for those conducting or presenting research abroad</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5BD191F6-B57D-8DB0-77A0-6E063522CB68}"/>
              </a:ext>
            </a:extLst>
          </p:cNvPr>
          <p:cNvSpPr>
            <a:spLocks noChangeArrowheads="1"/>
          </p:cNvSpPr>
          <p:nvPr/>
        </p:nvSpPr>
        <p:spPr bwMode="auto">
          <a:xfrm>
            <a:off x="706170" y="975091"/>
            <a:ext cx="658715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E7878621-271A-C804-DC05-A7F5373F08CD}"/>
              </a:ext>
            </a:extLst>
          </p:cNvPr>
          <p:cNvSpPr>
            <a:spLocks noChangeArrowheads="1"/>
          </p:cNvSpPr>
          <p:nvPr/>
        </p:nvSpPr>
        <p:spPr bwMode="auto">
          <a:xfrm>
            <a:off x="-2869949" y="2002750"/>
            <a:ext cx="941561" cy="446276"/>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044" rIns="0" bIns="19044"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BBD60BA4-2B4A-847C-35AA-0A70409E657F}"/>
              </a:ext>
            </a:extLst>
          </p:cNvPr>
          <p:cNvSpPr>
            <a:spLocks noChangeArrowheads="1"/>
          </p:cNvSpPr>
          <p:nvPr/>
        </p:nvSpPr>
        <p:spPr bwMode="auto">
          <a:xfrm>
            <a:off x="461728" y="2199509"/>
            <a:ext cx="888144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halyard-text"/>
              </a:rPr>
              <a:t>.</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9A1EA24A-8F41-E281-D82E-7BBC5F32A960}"/>
              </a:ext>
            </a:extLst>
          </p:cNvPr>
          <p:cNvSpPr txBox="1"/>
          <p:nvPr/>
        </p:nvSpPr>
        <p:spPr>
          <a:xfrm>
            <a:off x="271604" y="1020810"/>
            <a:ext cx="7858409" cy="6001643"/>
          </a:xfrm>
          <a:prstGeom prst="rect">
            <a:avLst/>
          </a:prstGeom>
          <a:noFill/>
        </p:spPr>
        <p:txBody>
          <a:bodyPr wrap="square">
            <a:spAutoFit/>
          </a:bodyPr>
          <a:lstStyle/>
          <a:p>
            <a:pPr algn="l"/>
            <a:r>
              <a:rPr lang="en-US" sz="1200" b="1" i="0" cap="all" dirty="0">
                <a:solidFill>
                  <a:srgbClr val="003459"/>
                </a:solidFill>
                <a:effectLst/>
                <a:highlight>
                  <a:srgbClr val="FFFFFF"/>
                </a:highlight>
              </a:rPr>
              <a:t>Travel Grants for Faculty</a:t>
            </a:r>
          </a:p>
          <a:p>
            <a:pPr algn="l">
              <a:buFont typeface="Arial" panose="020B0604020202020204" pitchFamily="34" charset="0"/>
              <a:buChar char="•"/>
            </a:pPr>
            <a:r>
              <a:rPr lang="en-US" sz="1200" b="0" i="0" dirty="0">
                <a:solidFill>
                  <a:srgbClr val="333333"/>
                </a:solidFill>
                <a:effectLst/>
                <a:highlight>
                  <a:srgbClr val="FFFFFF"/>
                </a:highlight>
                <a:hlinkClick r:id="rId2"/>
              </a:rPr>
              <a:t>International Affairs Travel Funds</a:t>
            </a:r>
            <a:endParaRPr lang="en-US" sz="1200" b="0" i="0" dirty="0">
              <a:solidFill>
                <a:srgbClr val="333333"/>
              </a:solidFill>
              <a:effectLst/>
              <a:highlight>
                <a:srgbClr val="FFFFFF"/>
              </a:highlight>
            </a:endParaRPr>
          </a:p>
          <a:p>
            <a:pPr algn="l">
              <a:buFont typeface="Arial" panose="020B0604020202020204" pitchFamily="34" charset="0"/>
              <a:buChar char="•"/>
            </a:pPr>
            <a:r>
              <a:rPr lang="en-US" sz="1200" b="0" i="0" dirty="0">
                <a:solidFill>
                  <a:srgbClr val="333333"/>
                </a:solidFill>
                <a:effectLst/>
                <a:highlight>
                  <a:srgbClr val="FFFFFF"/>
                </a:highlight>
              </a:rPr>
              <a:t>International Programs sponsors faculty travel for research abroad and for presenting a paper at an international conference. The grants of up to $1000 are awarded on a first-come, first-served basis to tenured and tenure-track faculty.</a:t>
            </a:r>
          </a:p>
          <a:p>
            <a:pPr algn="l">
              <a:buFont typeface="Arial" panose="020B0604020202020204" pitchFamily="34" charset="0"/>
              <a:buChar char="•"/>
            </a:pPr>
            <a:r>
              <a:rPr lang="en-US" sz="1200" b="0" i="0" dirty="0">
                <a:solidFill>
                  <a:srgbClr val="333333"/>
                </a:solidFill>
                <a:effectLst/>
                <a:highlight>
                  <a:srgbClr val="FFFFFF"/>
                </a:highlight>
                <a:hlinkClick r:id="rId3"/>
              </a:rPr>
              <a:t>International Travel Fund for Humanistic Research</a:t>
            </a:r>
            <a:endParaRPr lang="en-US" sz="1200" b="0" i="0" dirty="0">
              <a:solidFill>
                <a:srgbClr val="333333"/>
              </a:solidFill>
              <a:effectLst/>
              <a:highlight>
                <a:srgbClr val="FFFFFF"/>
              </a:highlight>
            </a:endParaRPr>
          </a:p>
          <a:p>
            <a:pPr algn="l">
              <a:buFont typeface="Arial" panose="020B0604020202020204" pitchFamily="34" charset="0"/>
              <a:buChar char="•"/>
            </a:pPr>
            <a:r>
              <a:rPr lang="en-US" sz="1200" b="0" i="0" dirty="0">
                <a:solidFill>
                  <a:srgbClr val="333333"/>
                </a:solidFill>
                <a:effectLst/>
                <a:highlight>
                  <a:srgbClr val="FFFFFF"/>
                </a:highlight>
              </a:rPr>
              <a:t>The International Travel Fund for Humanistic Research supports international travel expenses for faculty pursuing humanistic research abroad. The fund prioritizes interdisciplinary projects that grow KU research, expand research impact, further student success, or promote healthy and vibrant communities.</a:t>
            </a:r>
          </a:p>
          <a:p>
            <a:pPr algn="l">
              <a:buFont typeface="Arial" panose="020B0604020202020204" pitchFamily="34" charset="0"/>
              <a:buChar char="•"/>
            </a:pPr>
            <a:r>
              <a:rPr lang="en-US" sz="1200" b="0" i="0" dirty="0">
                <a:solidFill>
                  <a:srgbClr val="333333"/>
                </a:solidFill>
                <a:effectLst/>
                <a:highlight>
                  <a:srgbClr val="FFFFFF"/>
                </a:highlight>
                <a:hlinkClick r:id="rId4"/>
              </a:rPr>
              <a:t>South, Southeast &amp; East Asia Fund</a:t>
            </a:r>
            <a:endParaRPr lang="en-US" sz="1200" b="0" i="0" dirty="0">
              <a:solidFill>
                <a:srgbClr val="333333"/>
              </a:solidFill>
              <a:effectLst/>
              <a:highlight>
                <a:srgbClr val="FFFFFF"/>
              </a:highlight>
            </a:endParaRPr>
          </a:p>
          <a:p>
            <a:pPr algn="l">
              <a:buFont typeface="Arial" panose="020B0604020202020204" pitchFamily="34" charset="0"/>
              <a:buChar char="•"/>
            </a:pPr>
            <a:r>
              <a:rPr lang="en-US" sz="1200" b="0" i="0" dirty="0">
                <a:solidFill>
                  <a:srgbClr val="333333"/>
                </a:solidFill>
                <a:effectLst/>
                <a:highlight>
                  <a:srgbClr val="FFFFFF"/>
                </a:highlight>
              </a:rPr>
              <a:t>The South, Southeast and East Asia Fund supports international travel for individual faculty research projects and the development of institutional exchanges, partnerships and academic collaborations between KU and counterparts at selected post-secondary institutions in Asia.</a:t>
            </a:r>
          </a:p>
          <a:p>
            <a:pPr algn="l">
              <a:buFont typeface="Arial" panose="020B0604020202020204" pitchFamily="34" charset="0"/>
              <a:buChar char="•"/>
            </a:pPr>
            <a:r>
              <a:rPr lang="en-US" sz="1200" b="0" i="0" dirty="0">
                <a:solidFill>
                  <a:srgbClr val="333333"/>
                </a:solidFill>
                <a:effectLst/>
                <a:highlight>
                  <a:srgbClr val="FFFFFF"/>
                </a:highlight>
                <a:hlinkClick r:id="rId5"/>
              </a:rPr>
              <a:t>KU-UCR Collaborative Research Fund</a:t>
            </a:r>
            <a:endParaRPr lang="en-US" sz="1200" b="0" i="0" dirty="0">
              <a:solidFill>
                <a:srgbClr val="333333"/>
              </a:solidFill>
              <a:effectLst/>
              <a:highlight>
                <a:srgbClr val="FFFFFF"/>
              </a:highlight>
            </a:endParaRPr>
          </a:p>
          <a:p>
            <a:pPr algn="l">
              <a:buFont typeface="Arial" panose="020B0604020202020204" pitchFamily="34" charset="0"/>
              <a:buChar char="•"/>
            </a:pPr>
            <a:r>
              <a:rPr lang="en-US" sz="1200" b="0" i="0" dirty="0">
                <a:solidFill>
                  <a:srgbClr val="333333"/>
                </a:solidFill>
                <a:effectLst/>
                <a:highlight>
                  <a:srgbClr val="FFFFFF"/>
                </a:highlight>
              </a:rPr>
              <a:t>The KU-UCR Collaborative Research Fund provides seed funds for research projects that establish and strengthen the collaborative relationships between faculty at the University of Kansas and the University of Costa Rica. Proposals are accepted on a rolling basis.</a:t>
            </a:r>
          </a:p>
          <a:p>
            <a:pPr algn="l">
              <a:buFont typeface="Arial" panose="020B0604020202020204" pitchFamily="34" charset="0"/>
              <a:buChar char="•"/>
            </a:pPr>
            <a:r>
              <a:rPr lang="en-US" sz="1200" b="0" i="0" dirty="0">
                <a:solidFill>
                  <a:srgbClr val="333333"/>
                </a:solidFill>
                <a:effectLst/>
                <a:highlight>
                  <a:srgbClr val="FFFFFF"/>
                </a:highlight>
                <a:hlinkClick r:id="rId6"/>
              </a:rPr>
              <a:t>Latin America Fund</a:t>
            </a:r>
            <a:endParaRPr lang="en-US" sz="1200" b="0" i="0" dirty="0">
              <a:solidFill>
                <a:srgbClr val="333333"/>
              </a:solidFill>
              <a:effectLst/>
              <a:highlight>
                <a:srgbClr val="FFFFFF"/>
              </a:highlight>
            </a:endParaRPr>
          </a:p>
          <a:p>
            <a:pPr algn="l">
              <a:buFont typeface="Arial" panose="020B0604020202020204" pitchFamily="34" charset="0"/>
              <a:buChar char="•"/>
            </a:pPr>
            <a:r>
              <a:rPr lang="en-US" sz="1200" b="0" i="0" dirty="0">
                <a:solidFill>
                  <a:srgbClr val="333333"/>
                </a:solidFill>
                <a:effectLst/>
                <a:highlight>
                  <a:srgbClr val="FFFFFF"/>
                </a:highlight>
              </a:rPr>
              <a:t>The Latin America Fund (formerly the KU-UCR Exchange Support Fund) supports international travel for individual faculty research projects and the development of institutional exchanges, partnerships and academic collaborations between KU and counterparts at selected post-secondary institutions in Latin America.</a:t>
            </a:r>
          </a:p>
          <a:p>
            <a:pPr algn="l">
              <a:buFont typeface="Arial" panose="020B0604020202020204" pitchFamily="34" charset="0"/>
              <a:buChar char="•"/>
            </a:pPr>
            <a:endParaRPr lang="en-US" sz="1200" b="0" i="0" dirty="0">
              <a:solidFill>
                <a:srgbClr val="333333"/>
              </a:solidFill>
              <a:effectLst/>
              <a:highlight>
                <a:srgbClr val="FFFFFF"/>
              </a:highlight>
            </a:endParaRPr>
          </a:p>
          <a:p>
            <a:pPr algn="l"/>
            <a:r>
              <a:rPr lang="en-US" sz="1200" b="1" i="0" dirty="0">
                <a:solidFill>
                  <a:srgbClr val="333333"/>
                </a:solidFill>
                <a:effectLst/>
                <a:highlight>
                  <a:srgbClr val="FFFFFF"/>
                </a:highlight>
                <a:latin typeface="halyard-display"/>
              </a:rPr>
              <a:t>Application Process</a:t>
            </a:r>
          </a:p>
          <a:p>
            <a:pPr algn="l"/>
            <a:endParaRPr lang="en-US" sz="1200" b="1" i="0" dirty="0">
              <a:solidFill>
                <a:srgbClr val="333333"/>
              </a:solidFill>
              <a:effectLst/>
              <a:highlight>
                <a:srgbClr val="FFFFFF"/>
              </a:highlight>
              <a:latin typeface="halyard-display"/>
            </a:endParaRPr>
          </a:p>
          <a:p>
            <a:pPr algn="l">
              <a:buFont typeface="+mj-lt"/>
              <a:buAutoNum type="arabicPeriod"/>
            </a:pPr>
            <a:r>
              <a:rPr lang="en-US" sz="1200" b="0" i="0" dirty="0">
                <a:solidFill>
                  <a:srgbClr val="333333"/>
                </a:solidFill>
                <a:effectLst/>
                <a:highlight>
                  <a:srgbClr val="FFFFFF"/>
                </a:highlight>
                <a:latin typeface="halyard-text"/>
              </a:rPr>
              <a:t>Submit </a:t>
            </a:r>
            <a:r>
              <a:rPr lang="en-US" sz="1200" b="0" i="0" u="none" strike="noStrike" dirty="0">
                <a:solidFill>
                  <a:srgbClr val="333333"/>
                </a:solidFill>
                <a:effectLst/>
                <a:highlight>
                  <a:srgbClr val="FFFFFF"/>
                </a:highlight>
                <a:latin typeface="halyard-text"/>
                <a:hlinkClick r:id="rId7"/>
              </a:rPr>
              <a:t>International Faculty Travel Award application (pdf)</a:t>
            </a:r>
            <a:r>
              <a:rPr lang="en-US" sz="1200" b="0" i="0" dirty="0">
                <a:solidFill>
                  <a:srgbClr val="333333"/>
                </a:solidFill>
                <a:effectLst/>
                <a:highlight>
                  <a:srgbClr val="FFFFFF"/>
                </a:highlight>
                <a:latin typeface="halyard-text"/>
              </a:rPr>
              <a:t> to Kim Booth in International Programs.</a:t>
            </a:r>
          </a:p>
          <a:p>
            <a:pPr algn="l"/>
            <a:r>
              <a:rPr lang="en-US" sz="1200" b="0" i="0" dirty="0">
                <a:solidFill>
                  <a:srgbClr val="333333"/>
                </a:solidFill>
                <a:effectLst/>
                <a:highlight>
                  <a:srgbClr val="FFFFFF"/>
                </a:highlight>
                <a:latin typeface="halyard-text"/>
              </a:rPr>
              <a:t>Email: </a:t>
            </a:r>
            <a:r>
              <a:rPr lang="en-US" sz="1200" b="0" i="0" u="none" strike="noStrike" dirty="0">
                <a:solidFill>
                  <a:srgbClr val="333333"/>
                </a:solidFill>
                <a:effectLst/>
                <a:highlight>
                  <a:srgbClr val="FFFFFF"/>
                </a:highlight>
                <a:latin typeface="halyard-text"/>
                <a:hlinkClick r:id="rId8" tooltip="Email boothk@ku.edu"/>
              </a:rPr>
              <a:t>boothk@ku.edu</a:t>
            </a:r>
            <a:r>
              <a:rPr lang="en-US" sz="1200" b="0" i="0" u="none" strike="noStrike" dirty="0">
                <a:solidFill>
                  <a:srgbClr val="333333"/>
                </a:solidFill>
                <a:effectLst/>
                <a:highlight>
                  <a:srgbClr val="FFFFFF"/>
                </a:highlight>
                <a:latin typeface="halyard-text"/>
              </a:rPr>
              <a:t> </a:t>
            </a:r>
            <a:r>
              <a:rPr lang="en-US" sz="1200" b="0" i="0" dirty="0">
                <a:solidFill>
                  <a:srgbClr val="333333"/>
                </a:solidFill>
                <a:effectLst/>
                <a:highlight>
                  <a:srgbClr val="FFFFFF"/>
                </a:highlight>
                <a:latin typeface="halyard-text"/>
              </a:rPr>
              <a:t>Phone:</a:t>
            </a:r>
            <a:r>
              <a:rPr lang="en-US" sz="1200" b="0" i="0" u="none" strike="noStrike" dirty="0">
                <a:solidFill>
                  <a:srgbClr val="333333"/>
                </a:solidFill>
                <a:effectLst/>
                <a:highlight>
                  <a:srgbClr val="FFFFFF"/>
                </a:highlight>
                <a:latin typeface="halyard-text"/>
                <a:hlinkClick r:id="rId9" tooltip="Call 785-864-6161"/>
              </a:rPr>
              <a:t>785-864-6161</a:t>
            </a:r>
            <a:r>
              <a:rPr lang="en-US" sz="1200" b="0" i="0" u="none" strike="noStrike" dirty="0">
                <a:solidFill>
                  <a:srgbClr val="333333"/>
                </a:solidFill>
                <a:effectLst/>
                <a:highlight>
                  <a:srgbClr val="FFFFFF"/>
                </a:highlight>
                <a:latin typeface="halyard-text"/>
              </a:rPr>
              <a:t> </a:t>
            </a:r>
            <a:r>
              <a:rPr lang="en-US" sz="1200" b="0" i="0" dirty="0">
                <a:solidFill>
                  <a:srgbClr val="333333"/>
                </a:solidFill>
                <a:effectLst/>
                <a:highlight>
                  <a:srgbClr val="FFFFFF"/>
                </a:highlight>
                <a:latin typeface="halyard-text"/>
              </a:rPr>
              <a:t>Strong Hall, Room 300</a:t>
            </a:r>
          </a:p>
          <a:p>
            <a:pPr algn="l"/>
            <a:endParaRPr lang="en-US" sz="1200" b="0" i="0" dirty="0">
              <a:solidFill>
                <a:srgbClr val="333333"/>
              </a:solidFill>
              <a:effectLst/>
              <a:highlight>
                <a:srgbClr val="FFFFFF"/>
              </a:highlight>
              <a:latin typeface="halyard-text"/>
            </a:endParaRPr>
          </a:p>
          <a:p>
            <a:pPr algn="l">
              <a:buFont typeface="+mj-lt"/>
              <a:buAutoNum type="arabicPeriod"/>
            </a:pPr>
            <a:r>
              <a:rPr lang="en-US" sz="1200" b="0" i="0" dirty="0">
                <a:solidFill>
                  <a:srgbClr val="333333"/>
                </a:solidFill>
                <a:effectLst/>
                <a:highlight>
                  <a:srgbClr val="FFFFFF"/>
                </a:highlight>
                <a:latin typeface="halyard-text"/>
              </a:rPr>
              <a:t>Review </a:t>
            </a:r>
            <a:r>
              <a:rPr lang="en-US" sz="1200" b="0" i="0" u="none" strike="noStrike" dirty="0">
                <a:solidFill>
                  <a:srgbClr val="333333"/>
                </a:solidFill>
                <a:effectLst/>
                <a:highlight>
                  <a:srgbClr val="FFFFFF"/>
                </a:highlight>
                <a:latin typeface="halyard-text"/>
                <a:hlinkClick r:id="rId10"/>
              </a:rPr>
              <a:t>KU insurance and travel policies</a:t>
            </a:r>
            <a:r>
              <a:rPr lang="en-US" sz="1200" b="0" i="0" dirty="0">
                <a:solidFill>
                  <a:srgbClr val="333333"/>
                </a:solidFill>
                <a:effectLst/>
                <a:highlight>
                  <a:srgbClr val="FFFFFF"/>
                </a:highlight>
                <a:latin typeface="halyard-text"/>
              </a:rPr>
              <a:t>.</a:t>
            </a:r>
          </a:p>
          <a:p>
            <a:pPr algn="l">
              <a:buFont typeface="+mj-lt"/>
              <a:buAutoNum type="arabicPeriod"/>
            </a:pPr>
            <a:r>
              <a:rPr lang="en-US" sz="1200" b="0" i="0" dirty="0">
                <a:solidFill>
                  <a:srgbClr val="333333"/>
                </a:solidFill>
                <a:effectLst/>
                <a:highlight>
                  <a:srgbClr val="FFFFFF"/>
                </a:highlight>
                <a:latin typeface="halyard-text"/>
              </a:rPr>
              <a:t>Submit </a:t>
            </a:r>
            <a:r>
              <a:rPr lang="en-US" sz="1200" b="0" i="0" u="none" strike="noStrike" dirty="0">
                <a:solidFill>
                  <a:srgbClr val="333333"/>
                </a:solidFill>
                <a:effectLst/>
                <a:highlight>
                  <a:srgbClr val="FFFFFF"/>
                </a:highlight>
                <a:latin typeface="halyard-text"/>
                <a:hlinkClick r:id="rId11"/>
              </a:rPr>
              <a:t>Assumption of Responsibility Form (pdf)</a:t>
            </a:r>
            <a:r>
              <a:rPr lang="en-US" sz="1200" b="0" i="0" dirty="0">
                <a:solidFill>
                  <a:srgbClr val="333333"/>
                </a:solidFill>
                <a:effectLst/>
                <a:highlight>
                  <a:srgbClr val="FFFFFF"/>
                </a:highlight>
                <a:latin typeface="halyard-text"/>
              </a:rPr>
              <a:t> if traveling to a dangerous location (as determined by the U.S. State Department Travel Warning list). </a:t>
            </a:r>
          </a:p>
          <a:p>
            <a:pPr algn="l">
              <a:buFont typeface="+mj-lt"/>
              <a:buAutoNum type="arabicPeriod"/>
            </a:pPr>
            <a:r>
              <a:rPr lang="en-US" sz="1200" b="0" i="0" dirty="0">
                <a:solidFill>
                  <a:srgbClr val="333333"/>
                </a:solidFill>
                <a:effectLst/>
                <a:highlight>
                  <a:srgbClr val="FFFFFF"/>
                </a:highlight>
                <a:latin typeface="halyard-text"/>
              </a:rPr>
              <a:t>Applications are reviewed throughout the year on a rolling basis. </a:t>
            </a:r>
          </a:p>
          <a:p>
            <a:pPr algn="l">
              <a:buFont typeface="Arial" panose="020B0604020202020204" pitchFamily="34" charset="0"/>
              <a:buChar char="•"/>
            </a:pPr>
            <a:endParaRPr lang="en-US" sz="1200" dirty="0">
              <a:solidFill>
                <a:srgbClr val="333333"/>
              </a:solidFill>
              <a:highlight>
                <a:srgbClr val="FFFFFF"/>
              </a:highlight>
            </a:endParaRPr>
          </a:p>
          <a:p>
            <a:pPr algn="l">
              <a:buFont typeface="Arial" panose="020B0604020202020204" pitchFamily="34" charset="0"/>
              <a:buChar char="•"/>
            </a:pPr>
            <a:endParaRPr lang="en-US" sz="1200" b="0" i="0" dirty="0">
              <a:solidFill>
                <a:srgbClr val="333333"/>
              </a:solidFill>
              <a:effectLst/>
              <a:highlight>
                <a:srgbClr val="FFFFFF"/>
              </a:highlight>
            </a:endParaRPr>
          </a:p>
        </p:txBody>
      </p:sp>
    </p:spTree>
    <p:extLst>
      <p:ext uri="{BB962C8B-B14F-4D97-AF65-F5344CB8AC3E}">
        <p14:creationId xmlns:p14="http://schemas.microsoft.com/office/powerpoint/2010/main" val="296621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79A61-B93D-C47B-9204-CCDDBD2F2039}"/>
              </a:ext>
            </a:extLst>
          </p:cNvPr>
          <p:cNvSpPr txBox="1"/>
          <p:nvPr/>
        </p:nvSpPr>
        <p:spPr>
          <a:xfrm>
            <a:off x="1587732" y="538540"/>
            <a:ext cx="6168042" cy="369332"/>
          </a:xfrm>
          <a:prstGeom prst="rect">
            <a:avLst/>
          </a:prstGeom>
          <a:noFill/>
        </p:spPr>
        <p:txBody>
          <a:bodyPr wrap="square">
            <a:spAutoFit/>
          </a:bodyPr>
          <a:lstStyle/>
          <a:p>
            <a:r>
              <a:rPr lang="en-US" sz="1800" dirty="0">
                <a:solidFill>
                  <a:schemeClr val="bg1"/>
                </a:solidFill>
                <a:latin typeface="Calibri" panose="020F0502020204030204" pitchFamily="34" charset="0"/>
                <a:ea typeface="Calibri" panose="020F0502020204030204" pitchFamily="34" charset="0"/>
              </a:rPr>
              <a:t>HR/Pay</a:t>
            </a:r>
            <a:endParaRPr lang="en-US" sz="1800" dirty="0">
              <a:solidFill>
                <a:schemeClr val="bg1"/>
              </a:solidFill>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BAC909D6-4503-EEA8-B21F-620ACF24E2C8}"/>
              </a:ext>
            </a:extLst>
          </p:cNvPr>
          <p:cNvSpPr txBox="1"/>
          <p:nvPr/>
        </p:nvSpPr>
        <p:spPr>
          <a:xfrm>
            <a:off x="896293" y="1032095"/>
            <a:ext cx="8213756" cy="3970318"/>
          </a:xfrm>
          <a:prstGeom prst="rect">
            <a:avLst/>
          </a:prstGeom>
          <a:noFill/>
        </p:spPr>
        <p:txBody>
          <a:bodyPr wrap="square">
            <a:spAutoFit/>
          </a:bodyPr>
          <a:lstStyle/>
          <a:p>
            <a:r>
              <a:rPr lang="en-US" dirty="0">
                <a:hlinkClick r:id="rId3"/>
              </a:rPr>
              <a:t>https://hr.ku.edu/</a:t>
            </a:r>
            <a:endParaRPr lang="en-US" dirty="0"/>
          </a:p>
          <a:p>
            <a:r>
              <a:rPr lang="en-US" b="0" i="0" dirty="0">
                <a:solidFill>
                  <a:srgbClr val="333333"/>
                </a:solidFill>
                <a:effectLst/>
                <a:highlight>
                  <a:srgbClr val="FFFFFF"/>
                </a:highlight>
                <a:latin typeface="halyard-text"/>
              </a:rPr>
              <a:t>KU's human resource and payroll system used to report time and leave, track pay, manage personal details, and more.</a:t>
            </a:r>
          </a:p>
          <a:p>
            <a:endParaRPr lang="en-US" dirty="0">
              <a:solidFill>
                <a:srgbClr val="333333"/>
              </a:solidFill>
              <a:highlight>
                <a:srgbClr val="FFFFFF"/>
              </a:highlight>
              <a:latin typeface="halyard-text"/>
            </a:endParaRPr>
          </a:p>
          <a:p>
            <a:pPr algn="l"/>
            <a:r>
              <a:rPr lang="en-US" b="0" i="0" dirty="0">
                <a:solidFill>
                  <a:srgbClr val="333333"/>
                </a:solidFill>
                <a:effectLst/>
                <a:highlight>
                  <a:srgbClr val="FFFFFF"/>
                </a:highlight>
                <a:latin typeface="halyard-display"/>
              </a:rPr>
              <a:t>Support —</a:t>
            </a:r>
          </a:p>
          <a:p>
            <a:pPr algn="l"/>
            <a:r>
              <a:rPr lang="en-US" b="0" i="0" dirty="0">
                <a:solidFill>
                  <a:srgbClr val="333333"/>
                </a:solidFill>
                <a:effectLst/>
                <a:highlight>
                  <a:srgbClr val="FFFFFF"/>
                </a:highlight>
                <a:latin typeface="halyard-text"/>
              </a:rPr>
              <a:t>Contact Human Resource Management at </a:t>
            </a:r>
            <a:r>
              <a:rPr lang="en-US" b="0" i="0" u="none" strike="noStrike" dirty="0">
                <a:solidFill>
                  <a:srgbClr val="0051BA"/>
                </a:solidFill>
                <a:effectLst/>
                <a:highlight>
                  <a:srgbClr val="FFFFFF"/>
                </a:highlight>
                <a:latin typeface="halyard-text"/>
                <a:hlinkClick r:id="rId4"/>
              </a:rPr>
              <a:t>hrdept@ku.edu</a:t>
            </a:r>
            <a:r>
              <a:rPr lang="en-US" b="0" i="0" dirty="0">
                <a:solidFill>
                  <a:srgbClr val="333333"/>
                </a:solidFill>
                <a:effectLst/>
                <a:highlight>
                  <a:srgbClr val="FFFFFF"/>
                </a:highlight>
                <a:latin typeface="halyard-text"/>
              </a:rPr>
              <a:t> or </a:t>
            </a:r>
            <a:r>
              <a:rPr lang="en-US" b="0" i="0" u="none" strike="noStrike" dirty="0">
                <a:solidFill>
                  <a:srgbClr val="0051BA"/>
                </a:solidFill>
                <a:effectLst/>
                <a:highlight>
                  <a:srgbClr val="FFFFFF"/>
                </a:highlight>
                <a:latin typeface="halyard-text"/>
                <a:hlinkClick r:id="rId5"/>
              </a:rPr>
              <a:t>785-864-4946</a:t>
            </a:r>
            <a:r>
              <a:rPr lang="en-US" b="0" i="0" dirty="0">
                <a:solidFill>
                  <a:srgbClr val="333333"/>
                </a:solidFill>
                <a:effectLst/>
                <a:highlight>
                  <a:srgbClr val="FFFFFF"/>
                </a:highlight>
                <a:latin typeface="halyard-text"/>
              </a:rPr>
              <a:t>, or the KU IT Customer Service Center at </a:t>
            </a:r>
            <a:r>
              <a:rPr lang="en-US" b="0" i="0" u="none" strike="noStrike" dirty="0">
                <a:solidFill>
                  <a:srgbClr val="0051BA"/>
                </a:solidFill>
                <a:effectLst/>
                <a:highlight>
                  <a:srgbClr val="FFFFFF"/>
                </a:highlight>
                <a:latin typeface="halyard-text"/>
                <a:hlinkClick r:id="rId6"/>
              </a:rPr>
              <a:t>itcsc@ku.edu</a:t>
            </a:r>
            <a:r>
              <a:rPr lang="en-US" b="0" i="0" dirty="0">
                <a:solidFill>
                  <a:srgbClr val="333333"/>
                </a:solidFill>
                <a:effectLst/>
                <a:highlight>
                  <a:srgbClr val="FFFFFF"/>
                </a:highlight>
                <a:latin typeface="halyard-text"/>
              </a:rPr>
              <a:t> or </a:t>
            </a:r>
            <a:r>
              <a:rPr lang="en-US" b="0" i="0" u="sng" dirty="0">
                <a:solidFill>
                  <a:srgbClr val="0051BA"/>
                </a:solidFill>
                <a:effectLst/>
                <a:highlight>
                  <a:srgbClr val="FFFFFF"/>
                </a:highlight>
                <a:latin typeface="halyard-text"/>
                <a:hlinkClick r:id="rId7"/>
              </a:rPr>
              <a:t>785-864-8080</a:t>
            </a:r>
            <a:r>
              <a:rPr lang="en-US" b="0" i="0" dirty="0">
                <a:solidFill>
                  <a:srgbClr val="333333"/>
                </a:solidFill>
                <a:effectLst/>
                <a:highlight>
                  <a:srgbClr val="FFFFFF"/>
                </a:highlight>
                <a:latin typeface="halyard-text"/>
              </a:rPr>
              <a:t>.</a:t>
            </a:r>
          </a:p>
          <a:p>
            <a:pPr algn="l"/>
            <a:endParaRPr lang="en-US" dirty="0">
              <a:solidFill>
                <a:srgbClr val="333333"/>
              </a:solidFill>
              <a:highlight>
                <a:srgbClr val="FFFFFF"/>
              </a:highlight>
              <a:latin typeface="halyard-text"/>
            </a:endParaRPr>
          </a:p>
          <a:p>
            <a:pPr algn="l"/>
            <a:endParaRPr lang="en-US" b="0" i="0" dirty="0">
              <a:solidFill>
                <a:srgbClr val="333333"/>
              </a:solidFill>
              <a:effectLst/>
              <a:highlight>
                <a:srgbClr val="FFFFFF"/>
              </a:highlight>
              <a:latin typeface="halyard-text"/>
            </a:endParaRPr>
          </a:p>
          <a:p>
            <a:pPr algn="l"/>
            <a:r>
              <a:rPr lang="en-US" b="0" i="0" dirty="0">
                <a:solidFill>
                  <a:srgbClr val="333333"/>
                </a:solidFill>
                <a:effectLst/>
                <a:highlight>
                  <a:srgbClr val="FFFFFF"/>
                </a:highlight>
                <a:latin typeface="halyard-display"/>
              </a:rPr>
              <a:t>Training and Tutorials —</a:t>
            </a:r>
          </a:p>
          <a:p>
            <a:pPr algn="l"/>
            <a:r>
              <a:rPr lang="en-US" b="0" i="0" u="none" strike="noStrike" dirty="0">
                <a:solidFill>
                  <a:srgbClr val="0051BA"/>
                </a:solidFill>
                <a:effectLst/>
                <a:highlight>
                  <a:srgbClr val="FFFFFF"/>
                </a:highlight>
                <a:latin typeface="halyard-text"/>
                <a:hlinkClick r:id="rId8"/>
              </a:rPr>
              <a:t>Additional information</a:t>
            </a:r>
            <a:r>
              <a:rPr lang="en-US" b="0" i="0" dirty="0">
                <a:solidFill>
                  <a:srgbClr val="333333"/>
                </a:solidFill>
                <a:effectLst/>
                <a:highlight>
                  <a:srgbClr val="FFFFFF"/>
                </a:highlight>
                <a:latin typeface="halyard-text"/>
              </a:rPr>
              <a:t> is available on the Human Resource Management website.</a:t>
            </a:r>
          </a:p>
          <a:p>
            <a:br>
              <a:rPr lang="en-US" dirty="0"/>
            </a:br>
            <a:endParaRPr lang="en-US" b="0" i="0" dirty="0">
              <a:solidFill>
                <a:srgbClr val="333333"/>
              </a:solidFill>
              <a:effectLst/>
              <a:highlight>
                <a:srgbClr val="FFFFFF"/>
              </a:highlight>
              <a:latin typeface="halyard-text"/>
            </a:endParaRPr>
          </a:p>
          <a:p>
            <a:endParaRPr lang="en-US" dirty="0"/>
          </a:p>
        </p:txBody>
      </p:sp>
    </p:spTree>
    <p:extLst>
      <p:ext uri="{BB962C8B-B14F-4D97-AF65-F5344CB8AC3E}">
        <p14:creationId xmlns:p14="http://schemas.microsoft.com/office/powerpoint/2010/main" val="130672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79A61-B93D-C47B-9204-CCDDBD2F2039}"/>
              </a:ext>
            </a:extLst>
          </p:cNvPr>
          <p:cNvSpPr txBox="1"/>
          <p:nvPr/>
        </p:nvSpPr>
        <p:spPr>
          <a:xfrm>
            <a:off x="1587732" y="538540"/>
            <a:ext cx="6168042" cy="369332"/>
          </a:xfrm>
          <a:prstGeom prst="rect">
            <a:avLst/>
          </a:prstGeom>
          <a:noFill/>
        </p:spPr>
        <p:txBody>
          <a:bodyPr wrap="square">
            <a:spAutoFit/>
          </a:bodyPr>
          <a:lstStyle/>
          <a:p>
            <a:r>
              <a:rPr lang="en-US" sz="1800" dirty="0">
                <a:solidFill>
                  <a:schemeClr val="bg1"/>
                </a:solidFill>
                <a:latin typeface="Calibri" panose="020F0502020204030204" pitchFamily="34" charset="0"/>
                <a:ea typeface="Calibri" panose="020F0502020204030204" pitchFamily="34" charset="0"/>
              </a:rPr>
              <a:t>FY25 Fiscal Year Pay Calendar</a:t>
            </a:r>
            <a:endParaRPr lang="en-US" sz="1800" dirty="0">
              <a:solidFill>
                <a:schemeClr val="bg1"/>
              </a:solidFill>
              <a:effectLst/>
              <a:latin typeface="Calibri" panose="020F0502020204030204" pitchFamily="34" charset="0"/>
              <a:ea typeface="Calibri" panose="020F0502020204030204" pitchFamily="34" charset="0"/>
            </a:endParaRPr>
          </a:p>
        </p:txBody>
      </p:sp>
      <p:graphicFrame>
        <p:nvGraphicFramePr>
          <p:cNvPr id="9" name="Table 8">
            <a:extLst>
              <a:ext uri="{FF2B5EF4-FFF2-40B4-BE49-F238E27FC236}">
                <a16:creationId xmlns:a16="http://schemas.microsoft.com/office/drawing/2014/main" id="{C6838338-134F-86F2-4A7A-6BE35F9A1E91}"/>
              </a:ext>
            </a:extLst>
          </p:cNvPr>
          <p:cNvGraphicFramePr>
            <a:graphicFrameLocks noGrp="1"/>
          </p:cNvGraphicFramePr>
          <p:nvPr>
            <p:extLst>
              <p:ext uri="{D42A27DB-BD31-4B8C-83A1-F6EECF244321}">
                <p14:modId xmlns:p14="http://schemas.microsoft.com/office/powerpoint/2010/main" val="2344611046"/>
              </p:ext>
            </p:extLst>
          </p:nvPr>
        </p:nvGraphicFramePr>
        <p:xfrm>
          <a:off x="886691" y="1136073"/>
          <a:ext cx="7414031" cy="5072841"/>
        </p:xfrm>
        <a:graphic>
          <a:graphicData uri="http://schemas.openxmlformats.org/drawingml/2006/table">
            <a:tbl>
              <a:tblPr firstRow="1" firstCol="1" bandRow="1">
                <a:tableStyleId>{5C22544A-7EE6-4342-B048-85BDC9FD1C3A}</a:tableStyleId>
              </a:tblPr>
              <a:tblGrid>
                <a:gridCol w="642481">
                  <a:extLst>
                    <a:ext uri="{9D8B030D-6E8A-4147-A177-3AD203B41FA5}">
                      <a16:colId xmlns:a16="http://schemas.microsoft.com/office/drawing/2014/main" val="2577742702"/>
                    </a:ext>
                  </a:extLst>
                </a:gridCol>
                <a:gridCol w="591490">
                  <a:extLst>
                    <a:ext uri="{9D8B030D-6E8A-4147-A177-3AD203B41FA5}">
                      <a16:colId xmlns:a16="http://schemas.microsoft.com/office/drawing/2014/main" val="3566673608"/>
                    </a:ext>
                  </a:extLst>
                </a:gridCol>
                <a:gridCol w="1070802">
                  <a:extLst>
                    <a:ext uri="{9D8B030D-6E8A-4147-A177-3AD203B41FA5}">
                      <a16:colId xmlns:a16="http://schemas.microsoft.com/office/drawing/2014/main" val="408353224"/>
                    </a:ext>
                  </a:extLst>
                </a:gridCol>
                <a:gridCol w="897434">
                  <a:extLst>
                    <a:ext uri="{9D8B030D-6E8A-4147-A177-3AD203B41FA5}">
                      <a16:colId xmlns:a16="http://schemas.microsoft.com/office/drawing/2014/main" val="1333000170"/>
                    </a:ext>
                  </a:extLst>
                </a:gridCol>
                <a:gridCol w="1131991">
                  <a:extLst>
                    <a:ext uri="{9D8B030D-6E8A-4147-A177-3AD203B41FA5}">
                      <a16:colId xmlns:a16="http://schemas.microsoft.com/office/drawing/2014/main" val="256395681"/>
                    </a:ext>
                  </a:extLst>
                </a:gridCol>
                <a:gridCol w="3079833">
                  <a:extLst>
                    <a:ext uri="{9D8B030D-6E8A-4147-A177-3AD203B41FA5}">
                      <a16:colId xmlns:a16="http://schemas.microsoft.com/office/drawing/2014/main" val="1337894586"/>
                    </a:ext>
                  </a:extLst>
                </a:gridCol>
              </a:tblGrid>
              <a:tr h="135298">
                <a:tc gridSpan="6">
                  <a:txBody>
                    <a:bodyPr/>
                    <a:lstStyle/>
                    <a:p>
                      <a:pPr marL="0" marR="0">
                        <a:lnSpc>
                          <a:spcPct val="107000"/>
                        </a:lnSpc>
                        <a:spcBef>
                          <a:spcPts val="0"/>
                        </a:spcBef>
                        <a:spcAft>
                          <a:spcPts val="0"/>
                        </a:spcAft>
                      </a:pPr>
                      <a:r>
                        <a:rPr lang="en-US" sz="700" kern="0">
                          <a:effectLst/>
                        </a:rPr>
                        <a:t>2025 Fiscal Year Calendar</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3604909"/>
                  </a:ext>
                </a:extLst>
              </a:tr>
              <a:tr h="281464">
                <a:tc>
                  <a:txBody>
                    <a:bodyPr/>
                    <a:lstStyle/>
                    <a:p>
                      <a:pPr marL="0" marR="0" algn="ctr">
                        <a:lnSpc>
                          <a:spcPct val="107000"/>
                        </a:lnSpc>
                        <a:spcBef>
                          <a:spcPts val="0"/>
                        </a:spcBef>
                        <a:spcAft>
                          <a:spcPts val="0"/>
                        </a:spcAft>
                      </a:pPr>
                      <a:r>
                        <a:rPr lang="en-US" sz="700" kern="0">
                          <a:effectLst/>
                        </a:rPr>
                        <a:t>Fiscal Year</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Pay Period</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Earnings Begin Date</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Earnings End Date</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Pay Date</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Comments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2104279446"/>
                  </a:ext>
                </a:extLst>
              </a:tr>
              <a:tr h="38840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6/9/2024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6/22/2024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7/5/2024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First Pay Period of 2025 FY</a:t>
                      </a:r>
                      <a:endParaRPr lang="en-US" sz="700" kern="100">
                        <a:effectLst/>
                      </a:endParaRPr>
                    </a:p>
                    <a:p>
                      <a:pPr marL="0" marR="0" algn="ctr">
                        <a:lnSpc>
                          <a:spcPct val="107000"/>
                        </a:lnSpc>
                        <a:spcBef>
                          <a:spcPts val="0"/>
                        </a:spcBef>
                        <a:spcAft>
                          <a:spcPts val="800"/>
                        </a:spcAft>
                      </a:pPr>
                      <a:r>
                        <a:rPr lang="en-US" sz="700" kern="0">
                          <a:effectLst/>
                        </a:rPr>
                        <a:t>Summer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2079568638"/>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6/23/2024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7/6/2024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7/19/2024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Summer Semester 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2615677663"/>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3</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7/7/2024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7/20/2024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8/2/2024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Summer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794414202"/>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7/21/2024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8/3/2024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8/16/2024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Summer Semester 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4107541447"/>
                  </a:ext>
                </a:extLst>
              </a:tr>
              <a:tr h="38840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8/4/2024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8/17/2024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8/30/2024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Summer Semester 2024</a:t>
                      </a:r>
                      <a:endParaRPr lang="en-US" sz="700" kern="100">
                        <a:effectLst/>
                      </a:endParaRPr>
                    </a:p>
                    <a:p>
                      <a:pPr marL="0" marR="0" algn="ctr">
                        <a:lnSpc>
                          <a:spcPct val="107000"/>
                        </a:lnSpc>
                        <a:spcBef>
                          <a:spcPts val="0"/>
                        </a:spcBef>
                        <a:spcAft>
                          <a:spcPts val="800"/>
                        </a:spcAft>
                      </a:pPr>
                      <a:r>
                        <a:rPr lang="en-US" sz="700" kern="0">
                          <a:effectLst/>
                        </a:rPr>
                        <a:t>Third Paycheck of the Month</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4125749249"/>
                  </a:ext>
                </a:extLst>
              </a:tr>
              <a:tr h="2813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6</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8/18/2024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8/31/2024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9/13/2024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Fall Semester 2024-</a:t>
                      </a:r>
                      <a:r>
                        <a:rPr lang="en-US" sz="700" kern="0">
                          <a:effectLst/>
                          <a:highlight>
                            <a:srgbClr val="FFFF00"/>
                          </a:highlight>
                        </a:rPr>
                        <a:t>Full period for Academic Year Faculty, GTA”</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381461145"/>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7</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9/1/2024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9/14/2024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9/27/2024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Fall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248296472"/>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8</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9/15/2024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9/28/2024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10/11/2024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Fall Semester 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224132831"/>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9</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9/29/2024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10/12/2024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10/25/2024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Fall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20858559"/>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10</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10/13/2024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10/26/2024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11/8/2024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Fall Semester 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3858526123"/>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11</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10/27/2024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11/9/2024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11/22/2024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Fall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191217145"/>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12</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11/10/2024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11/23/2024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12/6/2024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Fall Semester 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749197841"/>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13</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11/24/2024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12/7/2024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12/20/2024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Fall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3492062159"/>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12/8/2024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12/21/2024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1/3/2025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Fall Semester 2024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2516442093"/>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12/22/2024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1/4/2025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1/17/2025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Fall Semester 2024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300794026"/>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16</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1/5/2025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1/18/2025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1/31/2025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Spring Semester 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2066090463"/>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17</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1/19/2025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2/1/2025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2/14/2025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Spring Semester 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981391250"/>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18</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2/2/2025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2/15/2025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2/28/2025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Spring Semester 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675605899"/>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19</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2/16/2025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3/1/2025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3/14/2025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Spring Semester 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3832346038"/>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20</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3/2/2025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3/15/2025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3/28/2025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Spring Semester 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839090853"/>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21</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3/16/2025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3/29/2025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4/11/2025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Spring Semester 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4144903966"/>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22</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3/30/2025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4/12/2025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4/25/2025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Spring Semester 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4260607672"/>
                  </a:ext>
                </a:extLst>
              </a:tr>
              <a:tr h="144531">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23</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4/13/2025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4/26/2025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5/9/2025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Spring Semester 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403654836"/>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24</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4/27/2025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5/10/2025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5/23/2025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highlight>
                            <a:srgbClr val="F1F1F1"/>
                          </a:highlight>
                        </a:rPr>
                        <a:t>Spring Semester 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325665890"/>
                  </a:ext>
                </a:extLst>
              </a:tr>
              <a:tr h="418264">
                <a:tc>
                  <a:txBody>
                    <a:bodyPr/>
                    <a:lstStyle/>
                    <a:p>
                      <a:pPr marL="0" marR="0" algn="ctr">
                        <a:lnSpc>
                          <a:spcPct val="107000"/>
                        </a:lnSpc>
                        <a:spcBef>
                          <a:spcPts val="0"/>
                        </a:spcBef>
                        <a:spcAft>
                          <a:spcPts val="0"/>
                        </a:spcAft>
                      </a:pPr>
                      <a:r>
                        <a:rPr lang="en-US" sz="700" kern="0">
                          <a:effectLst/>
                        </a:rPr>
                        <a:t>FY25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5/11/2025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5/24/2025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rPr>
                        <a:t>6/6/2025</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a:effectLst/>
                        </a:rPr>
                        <a:t>Spring Semester 2025 </a:t>
                      </a:r>
                      <a:r>
                        <a:rPr lang="en-US" sz="700" kern="0">
                          <a:effectLst/>
                          <a:highlight>
                            <a:srgbClr val="FFFF00"/>
                          </a:highlight>
                        </a:rPr>
                        <a:t>Partial pay- check for Academic Year Faculty and GTA’s 6 days of pay</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3849434788"/>
                  </a:ext>
                </a:extLst>
              </a:tr>
              <a:tr h="144531">
                <a:tc>
                  <a:txBody>
                    <a:bodyPr/>
                    <a:lstStyle/>
                    <a:p>
                      <a:pPr marL="0" marR="0" algn="ctr">
                        <a:lnSpc>
                          <a:spcPct val="107000"/>
                        </a:lnSpc>
                        <a:spcBef>
                          <a:spcPts val="0"/>
                        </a:spcBef>
                        <a:spcAft>
                          <a:spcPts val="0"/>
                        </a:spcAft>
                      </a:pPr>
                      <a:r>
                        <a:rPr lang="en-US" sz="700" kern="0">
                          <a:effectLst/>
                          <a:highlight>
                            <a:srgbClr val="F1F1F1"/>
                          </a:highlight>
                        </a:rPr>
                        <a:t>FY25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26</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5/25/2025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6/7/2025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0"/>
                        </a:spcAft>
                      </a:pPr>
                      <a:r>
                        <a:rPr lang="en-US" sz="700" kern="0">
                          <a:effectLst/>
                          <a:highlight>
                            <a:srgbClr val="F1F1F1"/>
                          </a:highlight>
                        </a:rPr>
                        <a:t>6/20/2025</a:t>
                      </a:r>
                      <a:endParaRPr lang="en-US" sz="700" kern="10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tc>
                  <a:txBody>
                    <a:bodyPr/>
                    <a:lstStyle/>
                    <a:p>
                      <a:pPr marL="0" marR="0" algn="ctr">
                        <a:lnSpc>
                          <a:spcPct val="107000"/>
                        </a:lnSpc>
                        <a:spcBef>
                          <a:spcPts val="0"/>
                        </a:spcBef>
                        <a:spcAft>
                          <a:spcPts val="800"/>
                        </a:spcAft>
                      </a:pPr>
                      <a:r>
                        <a:rPr lang="en-US" sz="700" kern="0" dirty="0">
                          <a:effectLst/>
                          <a:highlight>
                            <a:srgbClr val="F1F1F1"/>
                          </a:highlight>
                        </a:rPr>
                        <a:t>Summer Semester 2025</a:t>
                      </a:r>
                      <a:endParaRPr lang="en-US" sz="700" kern="100" dirty="0">
                        <a:effectLst/>
                        <a:highlight>
                          <a:srgbClr val="F1F1F1"/>
                        </a:highlight>
                        <a:latin typeface="Aptos" panose="020B0004020202020204" pitchFamily="34" charset="0"/>
                        <a:ea typeface="Aptos" panose="020B0004020202020204" pitchFamily="34" charset="0"/>
                        <a:cs typeface="Times New Roman" panose="02020603050405020304" pitchFamily="18" charset="0"/>
                      </a:endParaRPr>
                    </a:p>
                  </a:txBody>
                  <a:tcPr marL="5788" marR="5788" marT="5788" marB="5788" anchor="ctr"/>
                </a:tc>
                <a:extLst>
                  <a:ext uri="{0D108BD9-81ED-4DB2-BD59-A6C34878D82A}">
                    <a16:rowId xmlns:a16="http://schemas.microsoft.com/office/drawing/2014/main" val="1463498021"/>
                  </a:ext>
                </a:extLst>
              </a:tr>
            </a:tbl>
          </a:graphicData>
        </a:graphic>
      </p:graphicFrame>
      <p:sp>
        <p:nvSpPr>
          <p:cNvPr id="11" name="Rectangle 5">
            <a:extLst>
              <a:ext uri="{FF2B5EF4-FFF2-40B4-BE49-F238E27FC236}">
                <a16:creationId xmlns:a16="http://schemas.microsoft.com/office/drawing/2014/main" id="{B74FC574-E99A-9B74-21D8-D52F9FC9FABD}"/>
              </a:ext>
            </a:extLst>
          </p:cNvPr>
          <p:cNvSpPr>
            <a:spLocks noChangeArrowheads="1"/>
          </p:cNvSpPr>
          <p:nvPr/>
        </p:nvSpPr>
        <p:spPr bwMode="auto">
          <a:xfrm>
            <a:off x="9619717" y="2244011"/>
            <a:ext cx="716496" cy="65802"/>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6">
            <a:extLst>
              <a:ext uri="{FF2B5EF4-FFF2-40B4-BE49-F238E27FC236}">
                <a16:creationId xmlns:a16="http://schemas.microsoft.com/office/drawing/2014/main" id="{56B3BD53-AA4A-ED5E-A83D-B6A08364A9BB}"/>
              </a:ext>
            </a:extLst>
          </p:cNvPr>
          <p:cNvSpPr>
            <a:spLocks noChangeArrowheads="1"/>
          </p:cNvSpPr>
          <p:nvPr/>
        </p:nvSpPr>
        <p:spPr bwMode="auto">
          <a:xfrm>
            <a:off x="3576848" y="2365304"/>
            <a:ext cx="125061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7369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B4F21-B5F0-57F9-7F30-723361007CBD}"/>
              </a:ext>
            </a:extLst>
          </p:cNvPr>
          <p:cNvSpPr txBox="1"/>
          <p:nvPr/>
        </p:nvSpPr>
        <p:spPr>
          <a:xfrm>
            <a:off x="769545" y="1122631"/>
            <a:ext cx="8340504" cy="3763979"/>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Pay calculation for Faculty and GTA’s: Faculty and GTA’s are paid 272 days in the Academic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calculate the bi-weekly rate of gross pay use this formula:</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272 divided by the annual contract amount to = daily rate of pay.</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 daily rate of pay x’s 14 days in a pay period will = your biweekly rate of pay.</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For example: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annual rate of pay is $20,000.  $20,000 divided by 272 days (academic year).</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Equals your daily rate of pay. $73.529411 x’s 272 days = bi-weekly gross pay of $1,029.411754</a:t>
            </a:r>
          </a:p>
        </p:txBody>
      </p:sp>
      <p:sp>
        <p:nvSpPr>
          <p:cNvPr id="5" name="TextBox 4">
            <a:extLst>
              <a:ext uri="{FF2B5EF4-FFF2-40B4-BE49-F238E27FC236}">
                <a16:creationId xmlns:a16="http://schemas.microsoft.com/office/drawing/2014/main" id="{ED6D957F-3E85-D5DF-0040-FEF398CDF1EB}"/>
              </a:ext>
            </a:extLst>
          </p:cNvPr>
          <p:cNvSpPr txBox="1"/>
          <p:nvPr/>
        </p:nvSpPr>
        <p:spPr>
          <a:xfrm>
            <a:off x="851026" y="470780"/>
            <a:ext cx="8259023" cy="369332"/>
          </a:xfrm>
          <a:prstGeom prst="rect">
            <a:avLst/>
          </a:prstGeom>
          <a:noFill/>
        </p:spPr>
        <p:txBody>
          <a:bodyPr wrap="square">
            <a:spAutoFit/>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Pay Calculation for Faculty and GTA’s</a:t>
            </a:r>
            <a:endParaRPr lang="en-US" dirty="0"/>
          </a:p>
        </p:txBody>
      </p:sp>
    </p:spTree>
    <p:extLst>
      <p:ext uri="{BB962C8B-B14F-4D97-AF65-F5344CB8AC3E}">
        <p14:creationId xmlns:p14="http://schemas.microsoft.com/office/powerpoint/2010/main" val="362945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79A61-B93D-C47B-9204-CCDDBD2F2039}"/>
              </a:ext>
            </a:extLst>
          </p:cNvPr>
          <p:cNvSpPr txBox="1"/>
          <p:nvPr/>
        </p:nvSpPr>
        <p:spPr>
          <a:xfrm>
            <a:off x="1587732" y="538540"/>
            <a:ext cx="6168042" cy="646331"/>
          </a:xfrm>
          <a:prstGeom prst="rect">
            <a:avLst/>
          </a:prstGeom>
          <a:noFill/>
        </p:spPr>
        <p:txBody>
          <a:bodyPr wrap="square">
            <a:spAutoFit/>
          </a:bodyPr>
          <a:lstStyle/>
          <a:p>
            <a:r>
              <a:rPr lang="en-US" sz="1800" dirty="0">
                <a:solidFill>
                  <a:schemeClr val="bg1"/>
                </a:solidFill>
                <a:latin typeface="Calibri" panose="020F0502020204030204" pitchFamily="34" charset="0"/>
                <a:ea typeface="Calibri" panose="020F0502020204030204" pitchFamily="34" charset="0"/>
              </a:rPr>
              <a:t>Parking Pass For Guest</a:t>
            </a:r>
          </a:p>
          <a:p>
            <a:endParaRPr lang="en-US" sz="1800"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0C79DB7-E87E-CB28-1D00-3254A8943FB8}"/>
              </a:ext>
            </a:extLst>
          </p:cNvPr>
          <p:cNvSpPr txBox="1"/>
          <p:nvPr/>
        </p:nvSpPr>
        <p:spPr>
          <a:xfrm>
            <a:off x="980902" y="1201496"/>
            <a:ext cx="10707515" cy="4401205"/>
          </a:xfrm>
          <a:prstGeom prst="rect">
            <a:avLst/>
          </a:prstGeom>
          <a:noFill/>
        </p:spPr>
        <p:txBody>
          <a:bodyPr wrap="square" rtlCol="0">
            <a:spAutoFit/>
          </a:bodyPr>
          <a:lstStyle/>
          <a:p>
            <a:r>
              <a:rPr lang="en-US" dirty="0"/>
              <a:t>If you need a parking pass for you guest, please contact Dakota Gaffield or Terri Morris.</a:t>
            </a:r>
          </a:p>
          <a:p>
            <a:r>
              <a:rPr lang="en-US" dirty="0"/>
              <a:t>The following information is required at least 24-48 hours before the time your guest is to arrive.</a:t>
            </a:r>
          </a:p>
          <a:p>
            <a:r>
              <a:rPr lang="en-US" dirty="0"/>
              <a:t>Here is the information tht is required to obtain a parking pass for your guest:</a:t>
            </a:r>
          </a:p>
          <a:p>
            <a:endParaRPr lang="en-US" dirty="0"/>
          </a:p>
          <a:p>
            <a:endParaRPr lang="en-US" dirty="0"/>
          </a:p>
          <a:p>
            <a:r>
              <a:rPr lang="en-US" dirty="0"/>
              <a:t>Guest name</a:t>
            </a:r>
          </a:p>
          <a:p>
            <a:r>
              <a:rPr lang="en-US" dirty="0"/>
              <a:t>Email address</a:t>
            </a:r>
          </a:p>
          <a:p>
            <a:r>
              <a:rPr lang="en-US" dirty="0"/>
              <a:t>Phone number</a:t>
            </a:r>
          </a:p>
          <a:p>
            <a:r>
              <a:rPr lang="en-US" dirty="0"/>
              <a:t>Make and model of the vehicle</a:t>
            </a:r>
          </a:p>
          <a:p>
            <a:r>
              <a:rPr lang="en-US" dirty="0"/>
              <a:t>Number of doors</a:t>
            </a:r>
          </a:p>
          <a:p>
            <a:r>
              <a:rPr lang="en-US" dirty="0"/>
              <a:t>License plate number and state</a:t>
            </a:r>
          </a:p>
          <a:p>
            <a:r>
              <a:rPr lang="en-US" sz="3200" dirty="0"/>
              <a:t>	</a:t>
            </a:r>
          </a:p>
          <a:p>
            <a:endParaRPr lang="en-US" sz="3200" dirty="0"/>
          </a:p>
          <a:p>
            <a:endParaRPr lang="en-US" dirty="0"/>
          </a:p>
        </p:txBody>
      </p:sp>
    </p:spTree>
    <p:extLst>
      <p:ext uri="{BB962C8B-B14F-4D97-AF65-F5344CB8AC3E}">
        <p14:creationId xmlns:p14="http://schemas.microsoft.com/office/powerpoint/2010/main" val="33569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521983"/>
            <a:ext cx="3901030" cy="415498"/>
          </a:xfrm>
          <a:prstGeom prst="rect">
            <a:avLst/>
          </a:prstGeom>
          <a:noFill/>
        </p:spPr>
        <p:txBody>
          <a:bodyPr wrap="square" rtlCol="0">
            <a:spAutoFit/>
          </a:bodyPr>
          <a:lstStyle/>
          <a:p>
            <a:r>
              <a:rPr lang="en-US" sz="2100" dirty="0">
                <a:solidFill>
                  <a:srgbClr val="FFFFFF"/>
                </a:solidFill>
                <a:latin typeface="Arial Hebrew" charset="-79"/>
                <a:ea typeface="Gotham" charset="0"/>
                <a:cs typeface="Gotham" charset="0"/>
              </a:rPr>
              <a:t>Contact Updates for FY25 </a:t>
            </a:r>
          </a:p>
        </p:txBody>
      </p:sp>
      <p:sp>
        <p:nvSpPr>
          <p:cNvPr id="38" name="TextBox 37"/>
          <p:cNvSpPr txBox="1"/>
          <p:nvPr/>
        </p:nvSpPr>
        <p:spPr>
          <a:xfrm>
            <a:off x="814812" y="874107"/>
            <a:ext cx="10320950" cy="7109639"/>
          </a:xfrm>
          <a:prstGeom prst="rect">
            <a:avLst/>
          </a:prstGeom>
          <a:noFill/>
        </p:spPr>
        <p:txBody>
          <a:bodyPr wrap="square" rtlCol="0">
            <a:spAutoFit/>
          </a:bodyPr>
          <a:lstStyle/>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r>
              <a:rPr lang="en-US" sz="1600" dirty="0">
                <a:latin typeface="Calibri" panose="020F0502020204030204" pitchFamily="34" charset="0"/>
                <a:ea typeface="Times New Roman" panose="02020603050405020304" pitchFamily="18" charset="0"/>
              </a:rPr>
              <a:t>SSC Contact Information </a:t>
            </a:r>
          </a:p>
          <a:p>
            <a:pPr marR="0" lvl="0">
              <a:spcBef>
                <a:spcPts val="0"/>
              </a:spcBef>
              <a:spcAft>
                <a:spcPts val="0"/>
              </a:spcAft>
            </a:pPr>
            <a:r>
              <a:rPr lang="en-US" sz="1600" dirty="0">
                <a:latin typeface="Calibri" panose="020F0502020204030204" pitchFamily="34" charset="0"/>
                <a:ea typeface="Times New Roman" panose="02020603050405020304" pitchFamily="18" charset="0"/>
              </a:rPr>
              <a:t>Accounting- John Fitzgerald </a:t>
            </a:r>
            <a:r>
              <a:rPr lang="en-US" sz="1600" dirty="0">
                <a:latin typeface="Calibri" panose="020F0502020204030204" pitchFamily="34" charset="0"/>
                <a:ea typeface="Times New Roman" panose="02020603050405020304" pitchFamily="18" charset="0"/>
                <a:hlinkClick r:id="rId3"/>
              </a:rPr>
              <a:t>jmfitz@ku.edu</a:t>
            </a: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r>
              <a:rPr lang="en-US" sz="1600" dirty="0">
                <a:latin typeface="Calibri" panose="020F0502020204030204" pitchFamily="34" charset="0"/>
                <a:ea typeface="Times New Roman" panose="02020603050405020304" pitchFamily="18" charset="0"/>
              </a:rPr>
              <a:t>785-864-0977</a:t>
            </a:r>
          </a:p>
          <a:p>
            <a:r>
              <a:rPr lang="en-US" sz="1400" dirty="0">
                <a:solidFill>
                  <a:srgbClr val="FF0000"/>
                </a:solidFill>
                <a:latin typeface="Arial" panose="020B0604020202020204" pitchFamily="34" charset="0"/>
                <a:cs typeface="Arial" panose="020B0604020202020204" pitchFamily="34" charset="0"/>
              </a:rPr>
              <a:t>The SSC Finance Music email address is no longer valid</a:t>
            </a:r>
            <a:r>
              <a:rPr lang="en-US" sz="1600" dirty="0">
                <a:solidFill>
                  <a:srgbClr val="FF0000"/>
                </a:solidFill>
                <a:latin typeface="Arial" panose="020B0604020202020204" pitchFamily="34" charset="0"/>
                <a:cs typeface="Arial" panose="020B0604020202020204" pitchFamily="34" charset="0"/>
              </a:rPr>
              <a:t>!</a:t>
            </a: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r>
              <a:rPr lang="en-US" sz="1600" dirty="0">
                <a:latin typeface="Calibri" panose="020F0502020204030204" pitchFamily="34" charset="0"/>
                <a:ea typeface="Times New Roman" panose="02020603050405020304" pitchFamily="18" charset="0"/>
              </a:rPr>
              <a:t>HR Specialist for Students and Staff:</a:t>
            </a:r>
          </a:p>
          <a:p>
            <a:pPr marR="0" lvl="0">
              <a:spcBef>
                <a:spcPts val="0"/>
              </a:spcBef>
              <a:spcAft>
                <a:spcPts val="0"/>
              </a:spcAft>
            </a:pPr>
            <a:r>
              <a:rPr lang="en-US" sz="1600" dirty="0">
                <a:latin typeface="Calibri" panose="020F0502020204030204" pitchFamily="34" charset="0"/>
                <a:ea typeface="Times New Roman" panose="02020603050405020304" pitchFamily="18" charset="0"/>
              </a:rPr>
              <a:t>Emily Fauver </a:t>
            </a:r>
            <a:r>
              <a:rPr lang="en-US" sz="1600" dirty="0">
                <a:latin typeface="Calibri" panose="020F0502020204030204" pitchFamily="34" charset="0"/>
                <a:ea typeface="Times New Roman" panose="02020603050405020304" pitchFamily="18" charset="0"/>
                <a:hlinkClick r:id="rId4"/>
              </a:rPr>
              <a:t>emily.fauver@ku.edu</a:t>
            </a: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r>
              <a:rPr lang="en-US" sz="1600" dirty="0">
                <a:latin typeface="Calibri" panose="020F0502020204030204" pitchFamily="34" charset="0"/>
                <a:ea typeface="Times New Roman" panose="02020603050405020304" pitchFamily="18" charset="0"/>
              </a:rPr>
              <a:t>785-864-9677</a:t>
            </a: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L="0" marR="0">
              <a:spcBef>
                <a:spcPts val="0"/>
              </a:spcBef>
              <a:spcAft>
                <a:spcPts val="0"/>
              </a:spcAft>
            </a:pPr>
            <a:r>
              <a:rPr lang="en-US" sz="1600" dirty="0">
                <a:latin typeface="Calibri" panose="020F0502020204030204" pitchFamily="34" charset="0"/>
                <a:ea typeface="Times New Roman" panose="02020603050405020304" pitchFamily="18" charset="0"/>
              </a:rPr>
              <a:t>HR Coordinator for Faculty:</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600" dirty="0">
                <a:effectLst/>
                <a:latin typeface="Aptos" panose="020B0004020202020204" pitchFamily="34" charset="0"/>
                <a:ea typeface="Aptos" panose="020B0004020202020204" pitchFamily="34" charset="0"/>
                <a:cs typeface="Aptos" panose="020B0004020202020204" pitchFamily="34" charset="0"/>
              </a:rPr>
              <a:t>Senior Recruitment Coordinator</a:t>
            </a:r>
          </a:p>
          <a:p>
            <a:pPr marL="0" marR="0">
              <a:spcBef>
                <a:spcPts val="0"/>
              </a:spcBef>
              <a:spcAft>
                <a:spcPts val="0"/>
              </a:spcAft>
            </a:pPr>
            <a:r>
              <a:rPr lang="en-US" sz="1600" dirty="0">
                <a:effectLst/>
                <a:latin typeface="Aptos" panose="020B0004020202020204" pitchFamily="34" charset="0"/>
                <a:ea typeface="Aptos" panose="020B0004020202020204" pitchFamily="34" charset="0"/>
                <a:cs typeface="Aptos" panose="020B0004020202020204" pitchFamily="34" charset="0"/>
              </a:rPr>
              <a:t>Human Resource Management</a:t>
            </a:r>
          </a:p>
          <a:p>
            <a:pPr marL="0" marR="0">
              <a:spcBef>
                <a:spcPts val="0"/>
              </a:spcBef>
              <a:spcAft>
                <a:spcPts val="0"/>
              </a:spcAft>
            </a:pPr>
            <a:r>
              <a:rPr lang="en-US" sz="1600" dirty="0">
                <a:effectLst/>
                <a:latin typeface="Aptos" panose="020B0004020202020204" pitchFamily="34" charset="0"/>
                <a:ea typeface="Aptos" panose="020B0004020202020204" pitchFamily="34" charset="0"/>
                <a:cs typeface="Aptos" panose="020B0004020202020204" pitchFamily="34" charset="0"/>
              </a:rPr>
              <a:t>The University of Kansas</a:t>
            </a:r>
          </a:p>
          <a:p>
            <a:pPr marL="0" marR="0">
              <a:spcBef>
                <a:spcPts val="0"/>
              </a:spcBef>
              <a:spcAft>
                <a:spcPts val="0"/>
              </a:spcAft>
            </a:pPr>
            <a:r>
              <a:rPr lang="en-US" sz="1600" u="sng" dirty="0">
                <a:solidFill>
                  <a:srgbClr val="0563C1"/>
                </a:solidFill>
                <a:effectLst/>
                <a:latin typeface="Aptos" panose="020B0004020202020204" pitchFamily="34" charset="0"/>
                <a:ea typeface="Aptos" panose="020B0004020202020204" pitchFamily="34" charset="0"/>
                <a:cs typeface="Aptos" panose="020B0004020202020204" pitchFamily="34" charset="0"/>
                <a:hlinkClick r:id="rId5"/>
              </a:rPr>
              <a:t>cody.brown@ku.edu</a:t>
            </a:r>
            <a:r>
              <a:rPr lang="en-US" sz="1600" dirty="0">
                <a:effectLst/>
                <a:latin typeface="Aptos" panose="020B0004020202020204" pitchFamily="34" charset="0"/>
                <a:ea typeface="Aptos" panose="020B0004020202020204" pitchFamily="34" charset="0"/>
                <a:cs typeface="Aptos" panose="020B0004020202020204" pitchFamily="34" charset="0"/>
              </a:rPr>
              <a:t> | 785-864-0904 </a:t>
            </a:r>
          </a:p>
          <a:p>
            <a:pPr marL="0" marR="0">
              <a:spcBef>
                <a:spcPts val="0"/>
              </a:spcBef>
              <a:spcAft>
                <a:spcPts val="0"/>
              </a:spcAft>
            </a:pPr>
            <a:endParaRPr lang="en-US" sz="16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R="0" lvl="0">
              <a:spcBef>
                <a:spcPts val="0"/>
              </a:spcBef>
              <a:spcAft>
                <a:spcPts val="0"/>
              </a:spcAft>
            </a:pPr>
            <a:r>
              <a:rPr lang="en-US" sz="1600" dirty="0">
                <a:latin typeface="Calibri" panose="020F0502020204030204" pitchFamily="34" charset="0"/>
                <a:ea typeface="Times New Roman" panose="02020603050405020304" pitchFamily="18" charset="0"/>
              </a:rPr>
              <a:t>Benefits-Director Melissa Cole </a:t>
            </a:r>
            <a:r>
              <a:rPr lang="en-US" sz="1600" dirty="0">
                <a:latin typeface="Calibri" panose="020F0502020204030204" pitchFamily="34" charset="0"/>
                <a:ea typeface="Times New Roman" panose="02020603050405020304" pitchFamily="18" charset="0"/>
                <a:hlinkClick r:id="rId6"/>
              </a:rPr>
              <a:t>mcole@lu.edu</a:t>
            </a: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6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24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0779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521983"/>
            <a:ext cx="6142199" cy="400110"/>
          </a:xfrm>
          <a:prstGeom prst="rect">
            <a:avLst/>
          </a:prstGeom>
          <a:noFill/>
        </p:spPr>
        <p:txBody>
          <a:bodyPr wrap="square" rtlCol="0">
            <a:spAutoFit/>
          </a:bodyPr>
          <a:lstStyle/>
          <a:p>
            <a:pPr marL="0" marR="0">
              <a:spcBef>
                <a:spcPts val="0"/>
              </a:spcBef>
              <a:spcAft>
                <a:spcPts val="0"/>
              </a:spcAft>
            </a:pPr>
            <a:r>
              <a:rPr lang="en-US" sz="2000" dirty="0">
                <a:solidFill>
                  <a:schemeClr val="bg1"/>
                </a:solidFill>
                <a:latin typeface="Calibri" panose="020F0502020204030204" pitchFamily="34" charset="0"/>
                <a:ea typeface="Calibri" panose="020F0502020204030204" pitchFamily="34" charset="0"/>
              </a:rPr>
              <a:t>New to FY25 Financial System Portal</a:t>
            </a:r>
            <a:endParaRPr lang="en-US" sz="2000" dirty="0">
              <a:solidFill>
                <a:schemeClr val="bg1"/>
              </a:solidFill>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176BD6C2-08F1-E01A-FB34-77C7E32F3628}"/>
              </a:ext>
            </a:extLst>
          </p:cNvPr>
          <p:cNvSpPr txBox="1"/>
          <p:nvPr/>
        </p:nvSpPr>
        <p:spPr>
          <a:xfrm>
            <a:off x="868848" y="999212"/>
            <a:ext cx="10454303" cy="3354765"/>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r>
              <a:rPr lang="en-US" b="1" dirty="0"/>
              <a:t>The Financial System Portal is required for</a:t>
            </a:r>
            <a:r>
              <a:rPr lang="en-US" dirty="0"/>
              <a:t>:</a:t>
            </a:r>
          </a:p>
          <a:p>
            <a:r>
              <a:rPr lang="en-US" dirty="0"/>
              <a:t>Submitting Invoices</a:t>
            </a:r>
          </a:p>
          <a:p>
            <a:r>
              <a:rPr lang="en-US" dirty="0"/>
              <a:t>Independent Contractor Payments Request</a:t>
            </a:r>
          </a:p>
          <a:p>
            <a:r>
              <a:rPr lang="en-US" dirty="0"/>
              <a:t>Travel Expense Reimbursement Submissions</a:t>
            </a:r>
          </a:p>
          <a:p>
            <a:r>
              <a:rPr lang="en-US" dirty="0"/>
              <a:t>Non-Travel Employee Reimbursements</a:t>
            </a:r>
          </a:p>
          <a:p>
            <a:r>
              <a:rPr lang="en-US" dirty="0"/>
              <a:t>Submitting Pcard Receipts</a:t>
            </a:r>
          </a:p>
          <a:p>
            <a:r>
              <a:rPr lang="en-US" dirty="0"/>
              <a:t>Non-Employee Reimbursements</a:t>
            </a:r>
          </a:p>
          <a:p>
            <a:endParaRPr lang="en-US" dirty="0"/>
          </a:p>
          <a:p>
            <a:r>
              <a:rPr lang="en-US" dirty="0"/>
              <a:t>Link Below:</a:t>
            </a:r>
          </a:p>
          <a:p>
            <a:r>
              <a:rPr lang="en-US" dirty="0">
                <a:hlinkClick r:id="rId3"/>
              </a:rPr>
              <a:t>https://services.ku.edu/TDClient/631/Portal/Home/</a:t>
            </a:r>
            <a:r>
              <a:rPr lang="en-US" dirty="0"/>
              <a:t>	</a:t>
            </a:r>
          </a:p>
          <a:p>
            <a:endParaRPr lang="en-US" dirty="0"/>
          </a:p>
        </p:txBody>
      </p:sp>
    </p:spTree>
    <p:extLst>
      <p:ext uri="{BB962C8B-B14F-4D97-AF65-F5344CB8AC3E}">
        <p14:creationId xmlns:p14="http://schemas.microsoft.com/office/powerpoint/2010/main" val="216089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79A61-B93D-C47B-9204-CCDDBD2F2039}"/>
              </a:ext>
            </a:extLst>
          </p:cNvPr>
          <p:cNvSpPr txBox="1"/>
          <p:nvPr/>
        </p:nvSpPr>
        <p:spPr>
          <a:xfrm>
            <a:off x="1587732" y="538540"/>
            <a:ext cx="6168042" cy="923330"/>
          </a:xfrm>
          <a:prstGeom prst="rect">
            <a:avLst/>
          </a:prstGeom>
          <a:noFill/>
        </p:spPr>
        <p:txBody>
          <a:bodyPr wrap="square">
            <a:spAutoFit/>
          </a:bodyPr>
          <a:lstStyle/>
          <a:p>
            <a:r>
              <a:rPr lang="en-US" sz="1800" dirty="0">
                <a:solidFill>
                  <a:srgbClr val="FFFFFF"/>
                </a:solidFill>
                <a:latin typeface="Arial Hebrew" charset="-79"/>
                <a:ea typeface="Gotham" charset="0"/>
                <a:cs typeface="Gotham" charset="0"/>
              </a:rPr>
              <a:t>KU FINANCE SERVICE PORTAL</a:t>
            </a:r>
          </a:p>
          <a:p>
            <a:endParaRPr lang="en-US" dirty="0">
              <a:solidFill>
                <a:srgbClr val="FFFFFF"/>
              </a:solidFill>
              <a:latin typeface="Arial Hebrew" charset="-79"/>
              <a:ea typeface="Gotham" charset="0"/>
              <a:cs typeface="Gotham" charset="0"/>
            </a:endParaRPr>
          </a:p>
          <a:p>
            <a:endParaRPr lang="en-US" sz="1800" dirty="0">
              <a:solidFill>
                <a:srgbClr val="FFFFFF"/>
              </a:solidFill>
              <a:latin typeface="Arial Hebrew" charset="-79"/>
              <a:ea typeface="Gotham" charset="0"/>
              <a:cs typeface="Gotham" charset="0"/>
            </a:endParaRPr>
          </a:p>
        </p:txBody>
      </p:sp>
      <p:sp>
        <p:nvSpPr>
          <p:cNvPr id="4" name="TextBox 3">
            <a:extLst>
              <a:ext uri="{FF2B5EF4-FFF2-40B4-BE49-F238E27FC236}">
                <a16:creationId xmlns:a16="http://schemas.microsoft.com/office/drawing/2014/main" id="{C0C79DB7-E87E-CB28-1D00-3254A8943FB8}"/>
              </a:ext>
            </a:extLst>
          </p:cNvPr>
          <p:cNvSpPr txBox="1"/>
          <p:nvPr/>
        </p:nvSpPr>
        <p:spPr>
          <a:xfrm>
            <a:off x="997527" y="980902"/>
            <a:ext cx="8611985" cy="646331"/>
          </a:xfrm>
          <a:prstGeom prst="rect">
            <a:avLst/>
          </a:prstGeom>
          <a:noFill/>
        </p:spPr>
        <p:txBody>
          <a:bodyPr wrap="square" rtlCol="0">
            <a:spAutoFit/>
          </a:bodyPr>
          <a:lstStyle/>
          <a:p>
            <a:pPr algn="l" fontAlgn="base"/>
            <a:r>
              <a:rPr lang="en-US" b="1" i="1" dirty="0">
                <a:solidFill>
                  <a:srgbClr val="021E2F"/>
                </a:solidFill>
                <a:effectLst/>
                <a:latin typeface="inherit"/>
                <a:hlinkClick r:id="rId2"/>
              </a:rPr>
              <a:t>https://services.ku.edu/TDClient/631/Portal/Home/</a:t>
            </a:r>
            <a:endParaRPr lang="en-US" b="1" i="1" dirty="0">
              <a:solidFill>
                <a:srgbClr val="021E2F"/>
              </a:solidFill>
              <a:effectLst/>
              <a:latin typeface="inherit"/>
            </a:endParaRPr>
          </a:p>
          <a:p>
            <a:pPr algn="l" fontAlgn="base"/>
            <a:endParaRPr lang="en-US" dirty="0"/>
          </a:p>
        </p:txBody>
      </p:sp>
      <p:sp>
        <p:nvSpPr>
          <p:cNvPr id="5" name="TextBox 4">
            <a:extLst>
              <a:ext uri="{FF2B5EF4-FFF2-40B4-BE49-F238E27FC236}">
                <a16:creationId xmlns:a16="http://schemas.microsoft.com/office/drawing/2014/main" id="{3A97ECA5-081B-A43F-144E-FF9C45CA4A4C}"/>
              </a:ext>
            </a:extLst>
          </p:cNvPr>
          <p:cNvSpPr txBox="1"/>
          <p:nvPr/>
        </p:nvSpPr>
        <p:spPr>
          <a:xfrm>
            <a:off x="651164" y="1343892"/>
            <a:ext cx="8458199" cy="4749698"/>
          </a:xfrm>
          <a:prstGeom prst="rect">
            <a:avLst/>
          </a:prstGeom>
          <a:noFill/>
        </p:spPr>
        <p:txBody>
          <a:bodyPr wrap="square">
            <a:spAutoFit/>
          </a:bodyPr>
          <a:lstStyle/>
          <a:p>
            <a:pPr marL="0" marR="0">
              <a:lnSpc>
                <a:spcPct val="107000"/>
              </a:lnSpc>
              <a:spcBef>
                <a:spcPts val="0"/>
              </a:spcBef>
              <a:spcAft>
                <a:spcPts val="0"/>
              </a:spcAft>
            </a:pPr>
            <a:r>
              <a:rPr lang="en-US" sz="2400" b="1" kern="0" dirty="0">
                <a:solidFill>
                  <a:srgbClr val="000000"/>
                </a:solidFill>
                <a:effectLst/>
                <a:highlight>
                  <a:srgbClr val="F2F5F8"/>
                </a:highlight>
                <a:ea typeface="Times New Roman" panose="02020603050405020304" pitchFamily="18" charset="0"/>
                <a:cs typeface="Times New Roman" panose="02020603050405020304" pitchFamily="18" charset="0"/>
              </a:rPr>
              <a:t>Finance Shared Service Center</a:t>
            </a:r>
            <a:endParaRPr lang="en-US" sz="1600" kern="100" dirty="0">
              <a:effectLst/>
              <a:highlight>
                <a:srgbClr val="F2F5F8"/>
              </a:highligh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This may include:</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Submit P-card Receipts</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Travel Expense Reimbursement (TER)</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Submit an invoice for payment </a:t>
            </a:r>
            <a:r>
              <a:rPr lang="en-US" sz="1800" b="1" kern="0" dirty="0">
                <a:solidFill>
                  <a:srgbClr val="000000"/>
                </a:solidFill>
                <a:effectLst/>
                <a:highlight>
                  <a:srgbClr val="F2F5F8"/>
                </a:highlight>
                <a:ea typeface="Times New Roman" panose="02020603050405020304" pitchFamily="18" charset="0"/>
                <a:cs typeface="Times New Roman" panose="02020603050405020304" pitchFamily="18" charset="0"/>
              </a:rPr>
              <a:t>(non-travel) </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Submit a Non-Travel Employee Reimbursement Request</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Independent Contractor Payment Request - </a:t>
            </a:r>
            <a:r>
              <a:rPr lang="en-US" sz="1800" i="1" kern="0" dirty="0">
                <a:solidFill>
                  <a:srgbClr val="000000"/>
                </a:solidFill>
                <a:effectLst/>
                <a:highlight>
                  <a:srgbClr val="F2F5F8"/>
                </a:highlight>
                <a:ea typeface="Times New Roman" panose="02020603050405020304" pitchFamily="18" charset="0"/>
                <a:cs typeface="Times New Roman" panose="02020603050405020304" pitchFamily="18" charset="0"/>
              </a:rPr>
              <a:t>This process replaces the need for an Invoice Payment Form/Contractual Services Form and Independent Contractor Decision Tree</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Modify existing order</a:t>
            </a:r>
            <a:endParaRPr lang="en-US" sz="1600" kern="100" dirty="0">
              <a:effectLst/>
              <a:highlight>
                <a:srgbClr val="F2F5F8"/>
              </a:highligh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Non-Catalog Purchase Order Requests </a:t>
            </a:r>
            <a:r>
              <a:rPr lang="en-US" sz="1800" i="1" kern="0" dirty="0">
                <a:solidFill>
                  <a:srgbClr val="FF0000"/>
                </a:solidFill>
                <a:effectLst/>
                <a:highlight>
                  <a:srgbClr val="F2F5F8"/>
                </a:highlight>
                <a:ea typeface="Times New Roman" panose="02020603050405020304" pitchFamily="18" charset="0"/>
                <a:cs typeface="Times New Roman" panose="02020603050405020304" pitchFamily="18" charset="0"/>
              </a:rPr>
              <a:t>(non-tech &amp; less than $10K OR w/ pre-approval from Procurement/KU IT; research funding purchases over $10K should continue to go through appropriate SSC or Research Center contact)</a:t>
            </a:r>
            <a:endParaRPr lang="en-US" sz="1600" kern="100" dirty="0">
              <a:effectLst/>
              <a:highlight>
                <a:srgbClr val="F2F5F8"/>
              </a:highligh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524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521983"/>
            <a:ext cx="5916168" cy="415498"/>
          </a:xfrm>
          <a:prstGeom prst="rect">
            <a:avLst/>
          </a:prstGeom>
          <a:noFill/>
        </p:spPr>
        <p:txBody>
          <a:bodyPr wrap="square" rtlCol="0">
            <a:spAutoFit/>
          </a:bodyPr>
          <a:lstStyle/>
          <a:p>
            <a:r>
              <a:rPr lang="en-US" sz="2100" dirty="0">
                <a:solidFill>
                  <a:srgbClr val="FFFFFF"/>
                </a:solidFill>
                <a:latin typeface="Arial Hebrew" charset="-79"/>
                <a:ea typeface="Gotham" charset="0"/>
                <a:cs typeface="Gotham" charset="0"/>
              </a:rPr>
              <a:t>Financial </a:t>
            </a:r>
            <a:r>
              <a:rPr lang="en-US" sz="2100">
                <a:solidFill>
                  <a:srgbClr val="FFFFFF"/>
                </a:solidFill>
                <a:latin typeface="Arial Hebrew" charset="-79"/>
                <a:ea typeface="Gotham" charset="0"/>
                <a:cs typeface="Gotham" charset="0"/>
              </a:rPr>
              <a:t>Service Portal</a:t>
            </a:r>
            <a:endParaRPr lang="en-US" sz="2100" dirty="0">
              <a:solidFill>
                <a:srgbClr val="FFFFFF"/>
              </a:solidFill>
              <a:latin typeface="Arial Hebrew" charset="-79"/>
              <a:ea typeface="Gotham" charset="0"/>
              <a:cs typeface="Gotham" charset="0"/>
            </a:endParaRPr>
          </a:p>
        </p:txBody>
      </p:sp>
      <p:sp>
        <p:nvSpPr>
          <p:cNvPr id="4" name="TextBox 3">
            <a:extLst>
              <a:ext uri="{FF2B5EF4-FFF2-40B4-BE49-F238E27FC236}">
                <a16:creationId xmlns:a16="http://schemas.microsoft.com/office/drawing/2014/main" id="{CBFBE9E5-CBBC-DB64-9764-E24BEEF376F6}"/>
              </a:ext>
            </a:extLst>
          </p:cNvPr>
          <p:cNvSpPr txBox="1"/>
          <p:nvPr/>
        </p:nvSpPr>
        <p:spPr>
          <a:xfrm>
            <a:off x="1191491" y="1163782"/>
            <a:ext cx="7917872" cy="1570943"/>
          </a:xfrm>
          <a:prstGeom prst="rect">
            <a:avLst/>
          </a:prstGeom>
          <a:noFill/>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latin typeface="Times New Roman" panose="02020603050405020304" pitchFamily="18" charset="0"/>
                <a:ea typeface="Times New Roman" panose="02020603050405020304" pitchFamily="18" charset="0"/>
                <a:cs typeface="Times New Roman" panose="02020603050405020304" pitchFamily="18" charset="0"/>
              </a:rPr>
              <a:t>Bill for goods/services provided by unit/dept</a:t>
            </a:r>
            <a:endParaRPr lang="en-US" sz="1600" kern="100" dirty="0">
              <a:effectLst/>
              <a:highlight>
                <a:srgbClr val="F2F5F8"/>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latin typeface="Times New Roman" panose="02020603050405020304" pitchFamily="18" charset="0"/>
                <a:ea typeface="Times New Roman" panose="02020603050405020304" pitchFamily="18" charset="0"/>
                <a:cs typeface="Times New Roman" panose="02020603050405020304" pitchFamily="18" charset="0"/>
              </a:rPr>
              <a:t>Submit sponsorships, scholarships, or student award</a:t>
            </a:r>
            <a:endParaRPr lang="en-US" sz="1600" kern="100" dirty="0">
              <a:effectLst/>
              <a:highlight>
                <a:srgbClr val="F2F5F8"/>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latin typeface="Times New Roman" panose="02020603050405020304" pitchFamily="18" charset="0"/>
                <a:ea typeface="Times New Roman" panose="02020603050405020304" pitchFamily="18" charset="0"/>
                <a:cs typeface="Times New Roman" panose="02020603050405020304" pitchFamily="18" charset="0"/>
              </a:rPr>
              <a:t>Submit Journal Request </a:t>
            </a:r>
            <a:r>
              <a:rPr lang="en-US" sz="1800" kern="0" dirty="0">
                <a:solidFill>
                  <a:srgbClr val="000000"/>
                </a:solidFill>
                <a:effectLst/>
                <a:highlight>
                  <a:srgbClr val="F2F5F8"/>
                </a:highlight>
                <a:ea typeface="Times New Roman" panose="02020603050405020304" pitchFamily="18" charset="0"/>
                <a:cs typeface="Times New Roman" panose="02020603050405020304" pitchFamily="18" charset="0"/>
              </a:rPr>
              <a:t>Change</a:t>
            </a:r>
            <a:r>
              <a:rPr lang="en-US" sz="1800" kern="0" dirty="0">
                <a:solidFill>
                  <a:srgbClr val="000000"/>
                </a:solidFill>
                <a:effectLst/>
                <a:highlight>
                  <a:srgbClr val="F2F5F8"/>
                </a:highlight>
                <a:latin typeface="Times New Roman" panose="02020603050405020304" pitchFamily="18" charset="0"/>
                <a:ea typeface="Times New Roman" panose="02020603050405020304" pitchFamily="18" charset="0"/>
                <a:cs typeface="Times New Roman" panose="02020603050405020304" pitchFamily="18" charset="0"/>
              </a:rPr>
              <a:t> (JRC)</a:t>
            </a:r>
            <a:endParaRPr lang="en-US" sz="1600" kern="100" dirty="0">
              <a:effectLst/>
              <a:highlight>
                <a:srgbClr val="F2F5F8"/>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solidFill>
                  <a:srgbClr val="000000"/>
                </a:solidFill>
                <a:effectLst/>
                <a:highlight>
                  <a:srgbClr val="F2F5F8"/>
                </a:highlight>
                <a:latin typeface="Times New Roman" panose="02020603050405020304" pitchFamily="18" charset="0"/>
                <a:ea typeface="Times New Roman" panose="02020603050405020304" pitchFamily="18" charset="0"/>
                <a:cs typeface="Times New Roman" panose="02020603050405020304" pitchFamily="18" charset="0"/>
              </a:rPr>
              <a:t>Something Else</a:t>
            </a:r>
            <a:endParaRPr lang="en-US" dirty="0"/>
          </a:p>
        </p:txBody>
      </p:sp>
    </p:spTree>
    <p:extLst>
      <p:ext uri="{BB962C8B-B14F-4D97-AF65-F5344CB8AC3E}">
        <p14:creationId xmlns:p14="http://schemas.microsoft.com/office/powerpoint/2010/main" val="305391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383483"/>
            <a:ext cx="6290241" cy="415498"/>
          </a:xfrm>
          <a:prstGeom prst="rect">
            <a:avLst/>
          </a:prstGeom>
          <a:noFill/>
        </p:spPr>
        <p:txBody>
          <a:bodyPr wrap="square" rtlCol="0">
            <a:spAutoFit/>
          </a:bodyPr>
          <a:lstStyle/>
          <a:p>
            <a:r>
              <a:rPr lang="en-US" sz="2100" dirty="0">
                <a:solidFill>
                  <a:srgbClr val="FFFFFF"/>
                </a:solidFill>
                <a:latin typeface="Arial Hebrew" charset="-79"/>
                <a:ea typeface="Gotham" charset="0"/>
                <a:cs typeface="Gotham" charset="0"/>
              </a:rPr>
              <a:t>Financial Service Portal- Independent Contractor</a:t>
            </a:r>
          </a:p>
        </p:txBody>
      </p:sp>
      <p:sp>
        <p:nvSpPr>
          <p:cNvPr id="38" name="TextBox 37"/>
          <p:cNvSpPr txBox="1"/>
          <p:nvPr/>
        </p:nvSpPr>
        <p:spPr>
          <a:xfrm>
            <a:off x="0" y="886691"/>
            <a:ext cx="10917382" cy="1200329"/>
          </a:xfrm>
          <a:prstGeom prst="rect">
            <a:avLst/>
          </a:prstGeom>
          <a:noFill/>
        </p:spPr>
        <p:txBody>
          <a:bodyPr wrap="square" rtlCol="0">
            <a:spAutoFit/>
          </a:bodyPr>
          <a:lstStyle/>
          <a:p>
            <a:pPr marR="0" lvl="0">
              <a:spcBef>
                <a:spcPts val="0"/>
              </a:spcBef>
              <a:spcAft>
                <a:spcPts val="0"/>
              </a:spcAft>
            </a:pPr>
            <a:endParaRPr lang="en-US" sz="24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2400" dirty="0">
              <a:latin typeface="Calibri" panose="020F0502020204030204" pitchFamily="34" charset="0"/>
              <a:ea typeface="Times New Roman" panose="02020603050405020304" pitchFamily="18" charset="0"/>
            </a:endParaRPr>
          </a:p>
          <a:p>
            <a:pPr marR="0" lvl="0">
              <a:spcBef>
                <a:spcPts val="0"/>
              </a:spcBef>
              <a:spcAft>
                <a:spcPts val="0"/>
              </a:spcAft>
            </a:pPr>
            <a:endParaRPr lang="en-US" sz="2400" dirty="0">
              <a:latin typeface="Calibri" panose="020F050202020403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227ADAF5-417D-8355-2871-2CFBFD55949F}"/>
              </a:ext>
            </a:extLst>
          </p:cNvPr>
          <p:cNvSpPr txBox="1"/>
          <p:nvPr/>
        </p:nvSpPr>
        <p:spPr>
          <a:xfrm>
            <a:off x="1399032" y="1039091"/>
            <a:ext cx="7710331" cy="6448175"/>
          </a:xfrm>
          <a:prstGeom prst="rect">
            <a:avLst/>
          </a:prstGeom>
          <a:noFill/>
        </p:spPr>
        <p:txBody>
          <a:bodyPr wrap="square">
            <a:spAutoFit/>
          </a:bodyPr>
          <a:lstStyle/>
          <a:p>
            <a:pPr marL="0" marR="0">
              <a:lnSpc>
                <a:spcPct val="107000"/>
              </a:lnSpc>
              <a:spcBef>
                <a:spcPts val="0"/>
              </a:spcBef>
              <a:spcAft>
                <a:spcPts val="800"/>
              </a:spcAft>
            </a:pPr>
            <a:r>
              <a:rPr lang="en-US" sz="1600" b="1" u="sng" kern="1800" dirty="0">
                <a:effectLst/>
                <a:ea typeface="Times New Roman" panose="02020603050405020304" pitchFamily="18" charset="0"/>
                <a:cs typeface="Times New Roman" panose="02020603050405020304" pitchFamily="18" charset="0"/>
              </a:rPr>
              <a:t>Independent Contractor Payment Request- </a:t>
            </a:r>
            <a:r>
              <a:rPr lang="en-US" sz="1600" b="1" u="sng" kern="1800" dirty="0">
                <a:solidFill>
                  <a:srgbClr val="FF0000"/>
                </a:solidFill>
                <a:effectLst/>
                <a:ea typeface="Times New Roman" panose="02020603050405020304" pitchFamily="18" charset="0"/>
                <a:cs typeface="Times New Roman" panose="02020603050405020304" pitchFamily="18" charset="0"/>
              </a:rPr>
              <a:t>Prior Funding Approval Required</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b="1" kern="1800" dirty="0">
                <a:solidFill>
                  <a:srgbClr val="FF0000"/>
                </a:solidFill>
                <a:effectLst/>
                <a:ea typeface="Times New Roman" panose="02020603050405020304" pitchFamily="18" charset="0"/>
                <a:cs typeface="Times New Roman" panose="02020603050405020304" pitchFamily="18" charset="0"/>
              </a:rPr>
              <a:t>Any payment that exceeds $1499. Will require General Counsel Approval.  Please work directly with Lisa Shaw. International Guest-Please work with Lisa Shaw.  Visa documentation will need to be reviewed prior to confirmation with the guest!  </a:t>
            </a:r>
            <a:r>
              <a:rPr lang="en-US" sz="1600" b="1" kern="0" dirty="0">
                <a:effectLst/>
                <a:ea typeface="Times New Roman" panose="02020603050405020304" pitchFamily="18" charset="0"/>
                <a:cs typeface="Times New Roman" panose="02020603050405020304" pitchFamily="18" charset="0"/>
              </a:rPr>
              <a:t>The Independent Contractor Payment Request form replaces the need to submit an Invoice Payment Form/Contractual Services Form and an Independent Contractor Decision Tree as attachments. This form consolidates the two processes. Use this form to submit payment requests for Independent Contractors who did not provide an invoice at the conclusion of services.</a:t>
            </a:r>
            <a:br>
              <a:rPr lang="en-US" sz="1600" b="1" kern="0" dirty="0">
                <a:effectLst/>
                <a:ea typeface="Times New Roman" panose="02020603050405020304" pitchFamily="18" charset="0"/>
                <a:cs typeface="Times New Roman" panose="02020603050405020304" pitchFamily="18" charset="0"/>
              </a:rPr>
            </a:br>
            <a:r>
              <a:rPr lang="en-US" sz="1600" b="1" kern="0" dirty="0">
                <a:effectLst/>
                <a:ea typeface="Times New Roman" panose="02020603050405020304" pitchFamily="18" charset="0"/>
                <a:cs typeface="Times New Roman" panose="02020603050405020304" pitchFamily="18" charset="0"/>
              </a:rPr>
              <a:t>This form may be used to pay an individual (Supplier) who is to be paid a fee for a guest lecture, editing, proofreading, student performance, participation or general labor services, not exceeding $5,000.00.</a:t>
            </a:r>
            <a:br>
              <a:rPr lang="en-US" sz="1600" b="1" kern="0" dirty="0">
                <a:effectLst/>
                <a:ea typeface="Times New Roman" panose="02020603050405020304" pitchFamily="18" charset="0"/>
                <a:cs typeface="Times New Roman" panose="02020603050405020304" pitchFamily="18" charset="0"/>
              </a:rPr>
            </a:br>
            <a:r>
              <a:rPr lang="en-US" sz="1600" b="1" kern="0" dirty="0">
                <a:effectLst/>
                <a:ea typeface="Times New Roman" panose="02020603050405020304" pitchFamily="18" charset="0"/>
                <a:cs typeface="Times New Roman" panose="02020603050405020304" pitchFamily="18" charset="0"/>
              </a:rPr>
              <a:t>Other payments must be supported by a written contract, which has been reviewed and approved by KU General Counsel or KUCR, prior to the performance of services.</a:t>
            </a:r>
            <a:br>
              <a:rPr lang="en-US" sz="1600" b="1" kern="0" dirty="0">
                <a:effectLst/>
                <a:ea typeface="Times New Roman" panose="02020603050405020304" pitchFamily="18" charset="0"/>
                <a:cs typeface="Times New Roman" panose="02020603050405020304" pitchFamily="18" charset="0"/>
              </a:rPr>
            </a:br>
            <a:r>
              <a:rPr lang="en-US" sz="1600" b="1" kern="0" dirty="0">
                <a:effectLst/>
                <a:ea typeface="Times New Roman" panose="02020603050405020304" pitchFamily="18" charset="0"/>
                <a:cs typeface="Times New Roman" panose="02020603050405020304" pitchFamily="18" charset="0"/>
              </a:rPr>
              <a:t>Payments must be paid as a single sum directly to the Supplier. This payment includes all agreed upon amounts for fees, and reimbursement of travel, lodging, meals, and other related expenses. Direct payment to travel agencies and lodging establishments on the Supplier's behalf are allowed.</a:t>
            </a:r>
            <a:br>
              <a:rPr lang="en-US" sz="1600" b="1" kern="0" dirty="0">
                <a:effectLst/>
                <a:ea typeface="Times New Roman" panose="02020603050405020304" pitchFamily="18" charset="0"/>
                <a:cs typeface="Times New Roman" panose="02020603050405020304" pitchFamily="18" charset="0"/>
              </a:rPr>
            </a:br>
            <a:r>
              <a:rPr lang="en-US" sz="1600" b="1" i="1" kern="0" dirty="0">
                <a:effectLst/>
                <a:ea typeface="Times New Roman" panose="02020603050405020304" pitchFamily="18" charset="0"/>
                <a:cs typeface="Times New Roman" panose="02020603050405020304" pitchFamily="18" charset="0"/>
              </a:rPr>
              <a:t>Note: No high school students may be hired as an independent contractor. If the person is under 18, contact KU Human Resources (864-4946) for guidance regarding employment for those under 18.</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kern="100" dirty="0">
                <a:effectLs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4764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568149"/>
            <a:ext cx="6096277" cy="738664"/>
          </a:xfrm>
          <a:prstGeom prst="rect">
            <a:avLst/>
          </a:prstGeom>
          <a:noFill/>
        </p:spPr>
        <p:txBody>
          <a:bodyPr wrap="square" rtlCol="0">
            <a:spAutoFit/>
          </a:bodyPr>
          <a:lstStyle/>
          <a:p>
            <a:r>
              <a:rPr lang="en-US" sz="2100" dirty="0">
                <a:solidFill>
                  <a:srgbClr val="FFFFFF"/>
                </a:solidFill>
                <a:latin typeface="Arial Hebrew" charset="-79"/>
                <a:ea typeface="Gotham" charset="0"/>
                <a:cs typeface="Gotham" charset="0"/>
              </a:rPr>
              <a:t>Payment to Independent Contractor Continued-Con page 2</a:t>
            </a:r>
          </a:p>
        </p:txBody>
      </p:sp>
      <p:sp>
        <p:nvSpPr>
          <p:cNvPr id="38" name="TextBox 37"/>
          <p:cNvSpPr txBox="1"/>
          <p:nvPr/>
        </p:nvSpPr>
        <p:spPr>
          <a:xfrm>
            <a:off x="678873" y="937481"/>
            <a:ext cx="11250660" cy="5626797"/>
          </a:xfrm>
          <a:prstGeom prst="rect">
            <a:avLst/>
          </a:prstGeom>
          <a:noFill/>
        </p:spPr>
        <p:txBody>
          <a:bodyPr wrap="square" rtlCol="0">
            <a:spAutoFit/>
          </a:bodyPr>
          <a:lstStyle/>
          <a:p>
            <a:pPr>
              <a:lnSpc>
                <a:spcPct val="107000"/>
              </a:lnSpc>
              <a:spcAft>
                <a:spcPts val="800"/>
              </a:spcAft>
            </a:pPr>
            <a:r>
              <a:rPr lang="en-US" sz="1800" b="1" kern="1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400" b="1" kern="1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Visa documentation will need to be reviewed prior to confirmation with the guest</a:t>
            </a:r>
            <a:r>
              <a:rPr lang="en-US" sz="1400" b="1" kern="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The Independent Contractor Payment Request form replaces the need to submit an Invoice Payment Form/Contractual Services Form and an Independent </a:t>
            </a:r>
            <a:r>
              <a:rPr lang="en-US" sz="1600" b="1" kern="0" dirty="0">
                <a:effectLst/>
                <a:ea typeface="Times New Roman" panose="02020603050405020304" pitchFamily="18" charset="0"/>
                <a:cs typeface="Times New Roman" panose="02020603050405020304" pitchFamily="18" charset="0"/>
              </a:rPr>
              <a:t>Contractor</a:t>
            </a: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 Decision Tree as attachments. This form consolidates the two processes. Use this form to submit payment requests for Independent Contractors who did not provide an invoice at the conclusion of services.</a:t>
            </a: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This form may be used to pay an individual (Supplier) who is to be paid a fee for a guest lecture, editing, proofreading, student performance, participation or general labor services, not exceeding $5,000.00.</a:t>
            </a: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Other payments must be supported by a written contract, which has been reviewed and approved by KU General Counsel or KUCR, prior to the performance of services.</a:t>
            </a: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Payments must be paid as a single sum directly to the Supplier. This payment includes all agreed upon amounts for fees, and reimbursement of travel, lodging, meals, and other related expenses. Direct payment to travel agencies and lodging establishments on the Supplier's behalf are allowed.</a:t>
            </a:r>
          </a:p>
          <a:p>
            <a:pPr marL="0" marR="0">
              <a:lnSpc>
                <a:spcPct val="107000"/>
              </a:lnSpc>
              <a:spcBef>
                <a:spcPts val="0"/>
              </a:spcBef>
              <a:spcAft>
                <a:spcPts val="800"/>
              </a:spcAft>
            </a:pPr>
            <a:r>
              <a:rPr lang="en-US" sz="1600" dirty="0">
                <a:solidFill>
                  <a:srgbClr val="FF0000"/>
                </a:solidFill>
                <a:effectLst/>
                <a:ea typeface="Calibri" panose="020F0502020204030204" pitchFamily="34" charset="0"/>
                <a:cs typeface="Aldhabi" panose="020F0502020204030204" pitchFamily="2" charset="-78"/>
              </a:rPr>
              <a:t>If your guest or lecturer is an international, please consult with Heather Campbell </a:t>
            </a:r>
            <a:r>
              <a:rPr lang="en-US" sz="1600" u="sng" dirty="0">
                <a:solidFill>
                  <a:srgbClr val="FF0000"/>
                </a:solidFill>
                <a:effectLst/>
                <a:ea typeface="Calibri" panose="020F0502020204030204" pitchFamily="34" charset="0"/>
                <a:cs typeface="Aldhabi" panose="020F0502020204030204" pitchFamily="2" charset="-78"/>
                <a:hlinkClick r:id="rId3">
                  <a:extLst>
                    <a:ext uri="{A12FA001-AC4F-418D-AE19-62706E023703}">
                      <ahyp:hlinkClr xmlns:ahyp="http://schemas.microsoft.com/office/drawing/2018/hyperlinkcolor" val="tx"/>
                    </a:ext>
                  </a:extLst>
                </a:hlinkClick>
              </a:rPr>
              <a:t>hcamp@ku.edu</a:t>
            </a:r>
            <a:r>
              <a:rPr lang="en-US" sz="1600" dirty="0">
                <a:solidFill>
                  <a:srgbClr val="FF0000"/>
                </a:solidFill>
                <a:effectLst/>
                <a:ea typeface="Calibri" panose="020F0502020204030204" pitchFamily="34" charset="0"/>
                <a:cs typeface="Aldhabi" panose="020F0502020204030204" pitchFamily="2" charset="-78"/>
              </a:rPr>
              <a:t>  Phone (785) 864-9349</a:t>
            </a:r>
            <a:r>
              <a:rPr lang="en-US" sz="1600" b="1" dirty="0">
                <a:solidFill>
                  <a:srgbClr val="FF0000"/>
                </a:solidFill>
                <a:effectLst/>
                <a:ea typeface="Calibri" panose="020F0502020204030204" pitchFamily="34" charset="0"/>
                <a:cs typeface="Aldhabi" panose="020F0502020204030204" pitchFamily="2" charset="-78"/>
              </a:rPr>
              <a:t>.</a:t>
            </a:r>
            <a:r>
              <a:rPr lang="en-US" sz="1600" dirty="0">
                <a:solidFill>
                  <a:srgbClr val="FF0000"/>
                </a:solidFill>
                <a:effectLst/>
                <a:ea typeface="Calibri" panose="020F0502020204030204" pitchFamily="34" charset="0"/>
                <a:cs typeface="Aldhabi" panose="020F0502020204030204" pitchFamily="2" charset="-78"/>
              </a:rPr>
              <a:t>  All payments to international guest will require a photocopy of a valid visa, passport, and W8-BEN form</a:t>
            </a:r>
            <a:br>
              <a:rPr lang="en-US" sz="1600" b="1" kern="0" dirty="0">
                <a:effectLst/>
                <a:ea typeface="Times New Roman" panose="02020603050405020304" pitchFamily="18" charset="0"/>
                <a:cs typeface="Times New Roman" panose="02020603050405020304" pitchFamily="18" charset="0"/>
              </a:rPr>
            </a:br>
            <a:br>
              <a:rPr lang="en-US" sz="1600" b="1" kern="0" dirty="0">
                <a:effectLst/>
                <a:ea typeface="Times New Roman" panose="02020603050405020304" pitchFamily="18" charset="0"/>
                <a:cs typeface="Times New Roman" panose="02020603050405020304" pitchFamily="18" charset="0"/>
              </a:rPr>
            </a:br>
            <a:r>
              <a:rPr lang="en-US" sz="1400" b="1" i="1" kern="0" dirty="0">
                <a:effectLst/>
                <a:latin typeface="Times New Roman" panose="02020603050405020304" pitchFamily="18" charset="0"/>
                <a:ea typeface="Times New Roman" panose="02020603050405020304" pitchFamily="18" charset="0"/>
                <a:cs typeface="Times New Roman" panose="02020603050405020304" pitchFamily="18" charset="0"/>
              </a:rPr>
              <a:t>Note: No high school students may be hired as an independent contractor. If the person is under 18, contact KU Human Resources (864-4946) for guidance regarding employment for those under 18.</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566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521983"/>
            <a:ext cx="6622750" cy="1061829"/>
          </a:xfrm>
          <a:prstGeom prst="rect">
            <a:avLst/>
          </a:prstGeom>
          <a:noFill/>
        </p:spPr>
        <p:txBody>
          <a:bodyPr wrap="square" rtlCol="0">
            <a:spAutoFit/>
          </a:bodyPr>
          <a:lstStyle/>
          <a:p>
            <a:r>
              <a:rPr lang="en-US" sz="2100" dirty="0">
                <a:solidFill>
                  <a:srgbClr val="FFFFFF"/>
                </a:solidFill>
                <a:latin typeface="Arial Hebrew" charset="-79"/>
                <a:ea typeface="Gotham" charset="0"/>
                <a:cs typeface="Gotham" charset="0"/>
              </a:rPr>
              <a:t>Non-Travel Employee  Reimbursement Request Reimbursement ReimbursementFY2025 Fringe Surprise</a:t>
            </a:r>
          </a:p>
        </p:txBody>
      </p:sp>
      <p:sp>
        <p:nvSpPr>
          <p:cNvPr id="4" name="TextBox 3">
            <a:extLst>
              <a:ext uri="{FF2B5EF4-FFF2-40B4-BE49-F238E27FC236}">
                <a16:creationId xmlns:a16="http://schemas.microsoft.com/office/drawing/2014/main" id="{F7604D31-57A4-E427-6B51-C88A2E9FE8B2}"/>
              </a:ext>
            </a:extLst>
          </p:cNvPr>
          <p:cNvSpPr txBox="1"/>
          <p:nvPr/>
        </p:nvSpPr>
        <p:spPr>
          <a:xfrm>
            <a:off x="845127" y="997527"/>
            <a:ext cx="8264236" cy="5265159"/>
          </a:xfrm>
          <a:prstGeom prst="rect">
            <a:avLst/>
          </a:prstGeom>
          <a:noFill/>
        </p:spPr>
        <p:txBody>
          <a:bodyPr wrap="square">
            <a:spAutoFit/>
          </a:bodyPr>
          <a:lstStyle/>
          <a:p>
            <a:pPr marL="0" marR="0" algn="ctr">
              <a:lnSpc>
                <a:spcPct val="107000"/>
              </a:lnSpc>
              <a:spcBef>
                <a:spcPts val="0"/>
              </a:spcBef>
              <a:spcAft>
                <a:spcPts val="0"/>
              </a:spcAft>
            </a:pPr>
            <a:r>
              <a:rPr lang="en-US" sz="2000" kern="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Prior Approval Required-See Lisa Shaw</a:t>
            </a:r>
            <a:r>
              <a:rPr lang="en-US" sz="105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b="1" kern="1800" dirty="0">
                <a:effectLst/>
                <a:ea typeface="Times New Roman" panose="02020603050405020304" pitchFamily="18" charset="0"/>
                <a:cs typeface="Times New Roman" panose="02020603050405020304" pitchFamily="18" charset="0"/>
              </a:rPr>
              <a:t>Non-Travel Employee Reimbursement Request </a:t>
            </a:r>
            <a:endParaRPr lang="en-US"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b="1" u="sng" kern="0" dirty="0">
                <a:effectLst/>
                <a:ea typeface="Times New Roman" panose="02020603050405020304" pitchFamily="18" charset="0"/>
                <a:cs typeface="Times New Roman" panose="02020603050405020304" pitchFamily="18" charset="0"/>
              </a:rPr>
              <a:t>IMPORTANT:</a:t>
            </a:r>
            <a:endParaRPr lang="en-US"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0" dirty="0">
                <a:effectLst/>
                <a:ea typeface="Times New Roman" panose="02020603050405020304" pitchFamily="18" charset="0"/>
                <a:cs typeface="Times New Roman" panose="02020603050405020304" pitchFamily="18" charset="0"/>
              </a:rPr>
              <a:t>Beginning 9/1/24, the old PDF NTER form will no longer be accepted.</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0" dirty="0">
                <a:effectLst/>
                <a:ea typeface="Times New Roman" panose="02020603050405020304" pitchFamily="18" charset="0"/>
                <a:cs typeface="Times New Roman" panose="02020603050405020304" pitchFamily="18" charset="0"/>
              </a:rPr>
              <a:t>If you or your department have been submitting NTERs using the ‘Something Else’ choice under the I would like to: options of the SSC Finance Request form, then effective 9/1/24 your SSC contact will cancel the ticket and direct you to submit the appropriate TDX NTER form.</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0" dirty="0">
                <a:effectLst/>
                <a:ea typeface="Times New Roman" panose="02020603050405020304" pitchFamily="18" charset="0"/>
                <a:cs typeface="Times New Roman" panose="02020603050405020304" pitchFamily="18" charset="0"/>
              </a:rPr>
              <a:t>If you or your department have been using the TDX NTER form successfully, we appreciate your diligence in the process. </a:t>
            </a:r>
            <a:r>
              <a:rPr lang="en-US" sz="1800" b="1" kern="0" dirty="0">
                <a:effectLst/>
                <a:ea typeface="Times New Roman" panose="02020603050405020304" pitchFamily="18" charset="0"/>
                <a:cs typeface="Times New Roman" panose="02020603050405020304" pitchFamily="18" charset="0"/>
              </a:rPr>
              <a:t>As a reminder</a:t>
            </a:r>
            <a:r>
              <a:rPr lang="en-US" sz="1800" kern="0" dirty="0">
                <a:effectLst/>
                <a:ea typeface="Times New Roman" panose="02020603050405020304" pitchFamily="18" charset="0"/>
                <a:cs typeface="Times New Roman" panose="02020603050405020304" pitchFamily="18" charset="0"/>
              </a:rPr>
              <a:t>, only the receipt(s) and other applicable supporting documentation need to be attached to your ticket. Attaching the old PDF NTER form does not bypass the required workflow approval steps that will still need to be completed before the ticket is triaged to your Finance SSC accounting specialist.</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0" dirty="0">
                <a:effectLst/>
                <a:ea typeface="Times New Roman" panose="02020603050405020304" pitchFamily="18" charset="0"/>
                <a:cs typeface="Times New Roman" panose="02020603050405020304" pitchFamily="18" charset="0"/>
              </a:rPr>
              <a:t>This form should be used to request support from your SSC Finance Partner in seeking reimbursement for </a:t>
            </a:r>
            <a:r>
              <a:rPr lang="en-US" sz="1800" b="1" u="sng" kern="0" dirty="0">
                <a:effectLst/>
                <a:ea typeface="Times New Roman" panose="02020603050405020304" pitchFamily="18" charset="0"/>
                <a:cs typeface="Times New Roman" panose="02020603050405020304" pitchFamily="18" charset="0"/>
              </a:rPr>
              <a:t>non-travel related purchases for KU employees</a:t>
            </a:r>
            <a:r>
              <a:rPr lang="en-US" sz="1800" kern="0" dirty="0">
                <a:effectLst/>
                <a:ea typeface="Times New Roman" panose="02020603050405020304" pitchFamily="18" charset="0"/>
                <a:cs typeface="Times New Roman" panose="02020603050405020304" pitchFamily="18" charset="0"/>
              </a:rPr>
              <a:t>.</a:t>
            </a:r>
            <a:endParaRPr lang="en-US" sz="1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222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79A61-B93D-C47B-9204-CCDDBD2F2039}"/>
              </a:ext>
            </a:extLst>
          </p:cNvPr>
          <p:cNvSpPr txBox="1"/>
          <p:nvPr/>
        </p:nvSpPr>
        <p:spPr>
          <a:xfrm>
            <a:off x="1662545" y="538540"/>
            <a:ext cx="5613860" cy="830997"/>
          </a:xfrm>
          <a:prstGeom prst="rect">
            <a:avLst/>
          </a:prstGeom>
          <a:noFill/>
        </p:spPr>
        <p:txBody>
          <a:bodyPr wrap="square">
            <a:spAutoFit/>
          </a:bodyPr>
          <a:lstStyle/>
          <a:p>
            <a:r>
              <a:rPr lang="en-US" sz="2400" dirty="0">
                <a:solidFill>
                  <a:schemeClr val="bg1"/>
                </a:solidFill>
                <a:latin typeface="Calibri" panose="020F0502020204030204" pitchFamily="34" charset="0"/>
                <a:ea typeface="Calibri" panose="020F0502020204030204" pitchFamily="34" charset="0"/>
              </a:rPr>
              <a:t>Non-Travel Employee Reimbursement </a:t>
            </a:r>
            <a:r>
              <a:rPr lang="en-US" sz="2400" dirty="0">
                <a:solidFill>
                  <a:schemeClr val="bg1"/>
                </a:solidFill>
                <a:latin typeface="Calibri" panose="020F0502020204030204" pitchFamily="34" charset="0"/>
              </a:rPr>
              <a:t>Request</a:t>
            </a:r>
            <a:endParaRPr lang="en-US" sz="2400"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0C79DB7-E87E-CB28-1D00-3254A8943FB8}"/>
              </a:ext>
            </a:extLst>
          </p:cNvPr>
          <p:cNvSpPr txBox="1"/>
          <p:nvPr/>
        </p:nvSpPr>
        <p:spPr>
          <a:xfrm>
            <a:off x="997527" y="980902"/>
            <a:ext cx="8611985" cy="4536948"/>
          </a:xfrm>
          <a:prstGeom prst="rect">
            <a:avLst/>
          </a:prstGeom>
          <a:noFill/>
        </p:spPr>
        <p:txBody>
          <a:bodyPr wrap="square" rtlCol="0">
            <a:spAutoFit/>
          </a:bodyPr>
          <a:lstStyle/>
          <a:p>
            <a:pPr marL="0" marR="0">
              <a:lnSpc>
                <a:spcPct val="107000"/>
              </a:lnSpc>
              <a:spcBef>
                <a:spcPts val="0"/>
              </a:spcBef>
              <a:spcAft>
                <a:spcPts val="800"/>
              </a:spcAft>
            </a:pPr>
            <a:r>
              <a:rPr lang="en-US" sz="1800" kern="0" dirty="0">
                <a:effectLst/>
                <a:ea typeface="Times New Roman" panose="02020603050405020304" pitchFamily="18" charset="0"/>
                <a:cs typeface="Times New Roman" panose="02020603050405020304" pitchFamily="18" charset="0"/>
              </a:rPr>
              <a:t>As part of this process, the system will work after submission to obtain approval from a person authorizing the reimbursement. The workflow will also reach out to the employee for an expense acknowledgement if the request is being submitted on their behalf. All approvals/acknowledgements must be completed prior to the Finance Shared Service Center (SSC) processing the request in Concur.</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b="1" kern="0" dirty="0">
                <a:solidFill>
                  <a:srgbClr val="000000"/>
                </a:solidFill>
                <a:effectLst/>
                <a:highlight>
                  <a:srgbClr val="FFFAB1"/>
                </a:highlight>
                <a:ea typeface="Times New Roman" panose="02020603050405020304" pitchFamily="18" charset="0"/>
                <a:cs typeface="Times New Roman" panose="02020603050405020304" pitchFamily="18" charset="0"/>
              </a:rPr>
              <a:t>REMINDER</a:t>
            </a:r>
            <a:r>
              <a:rPr lang="en-US" sz="2400" kern="0" dirty="0">
                <a:solidFill>
                  <a:srgbClr val="000000"/>
                </a:solidFill>
                <a:effectLst/>
                <a:highlight>
                  <a:srgbClr val="FFFAB1"/>
                </a:highlight>
                <a:ea typeface="Times New Roman" panose="02020603050405020304" pitchFamily="18" charset="0"/>
                <a:cs typeface="Times New Roman" panose="02020603050405020304" pitchFamily="18" charset="0"/>
              </a:rPr>
              <a:t>: The Non-Travel Employee Reimbursement Request (NTER) form should </a:t>
            </a:r>
            <a:r>
              <a:rPr lang="en-US" sz="2400" b="1" kern="0" dirty="0">
                <a:solidFill>
                  <a:srgbClr val="000000"/>
                </a:solidFill>
                <a:effectLst/>
                <a:highlight>
                  <a:srgbClr val="FFFAB1"/>
                </a:highlight>
                <a:ea typeface="Times New Roman" panose="02020603050405020304" pitchFamily="18" charset="0"/>
                <a:cs typeface="Times New Roman" panose="02020603050405020304" pitchFamily="18" charset="0"/>
              </a:rPr>
              <a:t>NOT</a:t>
            </a:r>
            <a:r>
              <a:rPr lang="en-US" sz="2400" kern="0" dirty="0">
                <a:solidFill>
                  <a:srgbClr val="000000"/>
                </a:solidFill>
                <a:effectLst/>
                <a:highlight>
                  <a:srgbClr val="FFFAB1"/>
                </a:highlight>
                <a:ea typeface="Times New Roman" panose="02020603050405020304" pitchFamily="18" charset="0"/>
                <a:cs typeface="Times New Roman" panose="02020603050405020304" pitchFamily="18" charset="0"/>
              </a:rPr>
              <a:t> be used for travel-related expenses and/or p-card reconciliation.</a:t>
            </a:r>
            <a:endParaRPr lang="en-US" sz="1600" kern="100" dirty="0">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ea typeface="Times New Roman" panose="02020603050405020304" pitchFamily="18" charset="0"/>
                <a:cs typeface="Times New Roman" panose="02020603050405020304" pitchFamily="18" charset="0"/>
              </a:rPr>
              <a:t>For travel-related expenses (conference registration [includes VIRTUAL conferences/webinars], airfare, mileage, hotel, travel-related supplies, etc.) and p-card charge reconciliation, please use the </a:t>
            </a:r>
            <a:r>
              <a:rPr lang="en-US" sz="1800" kern="0" dirty="0">
                <a:solidFill>
                  <a:srgbClr val="0000FF"/>
                </a:solidFill>
                <a:effectLst/>
                <a:ea typeface="Times New Roman" panose="02020603050405020304" pitchFamily="18" charset="0"/>
                <a:cs typeface="Times New Roman" panose="02020603050405020304" pitchFamily="18" charset="0"/>
                <a:hlinkClick r:id="rId2"/>
              </a:rPr>
              <a:t>SSC Finance Request form</a:t>
            </a:r>
            <a:r>
              <a:rPr lang="en-US" sz="1800" kern="0" dirty="0">
                <a:effectLst/>
                <a:ea typeface="Times New Roman" panose="02020603050405020304" pitchFamily="18" charset="0"/>
                <a:cs typeface="Times New Roman" panose="02020603050405020304" pitchFamily="18" charset="0"/>
              </a:rPr>
              <a:t>.</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ea typeface="Times New Roman" panose="02020603050405020304" pitchFamily="18" charset="0"/>
                <a:cs typeface="Times New Roman" panose="02020603050405020304" pitchFamily="18" charset="0"/>
              </a:rPr>
              <a:t>  </a:t>
            </a:r>
            <a:endParaRPr lang="en-US" sz="16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0000FF"/>
                </a:solidFill>
                <a:effectLst/>
                <a:ea typeface="Times New Roman" panose="02020603050405020304" pitchFamily="18" charset="0"/>
                <a:cs typeface="Times New Roman" panose="02020603050405020304" pitchFamily="18" charset="0"/>
                <a:hlinkClick r:id="rId3"/>
              </a:rPr>
              <a:t>Submit a Non-Travel Employee Reimbursement Request</a:t>
            </a:r>
            <a:r>
              <a:rPr lang="en-US" sz="1800" kern="0" dirty="0">
                <a:effectLst/>
                <a:ea typeface="Times New Roman" panose="02020603050405020304" pitchFamily="18" charset="0"/>
                <a:cs typeface="Times New Roman" panose="02020603050405020304" pitchFamily="18" charset="0"/>
              </a:rPr>
              <a:t> </a:t>
            </a:r>
            <a:endParaRPr lang="en-US" sz="1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11961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22723</TotalTime>
  <Words>2619</Words>
  <Application>Microsoft Office PowerPoint</Application>
  <PresentationFormat>Widescreen</PresentationFormat>
  <Paragraphs>341</Paragraphs>
  <Slides>16</Slides>
  <Notes>9</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16</vt:i4>
      </vt:variant>
    </vt:vector>
  </HeadingPairs>
  <TitlesOfParts>
    <vt:vector size="37" baseType="lpstr">
      <vt:lpstr>Aptos</vt:lpstr>
      <vt:lpstr>Arial</vt:lpstr>
      <vt:lpstr>Arial Hebrew</vt:lpstr>
      <vt:lpstr>Calibri</vt:lpstr>
      <vt:lpstr>freight-display-pro</vt:lpstr>
      <vt:lpstr>Gotham Book</vt:lpstr>
      <vt:lpstr>Gotham Medium</vt:lpstr>
      <vt:lpstr>halyard-display</vt:lpstr>
      <vt:lpstr>halyard-text</vt:lpstr>
      <vt:lpstr>inherit</vt:lpstr>
      <vt:lpstr>Symbol</vt:lpstr>
      <vt:lpstr>Times New Roman</vt:lpstr>
      <vt:lpstr>Times Roman</vt:lpstr>
      <vt:lpstr>Custom Design</vt:lpstr>
      <vt:lpstr>1_Custom Design</vt:lpstr>
      <vt:lpstr>2_Custom Design</vt:lpstr>
      <vt:lpstr>3_Custom Design</vt:lpstr>
      <vt:lpstr>4_Custom Design</vt:lpstr>
      <vt:lpstr>Office Theme</vt:lpstr>
      <vt:lpstr>6_Custom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Shaw, Lisa L.</cp:lastModifiedBy>
  <cp:revision>575</cp:revision>
  <cp:lastPrinted>2024-08-22T20:28:56Z</cp:lastPrinted>
  <dcterms:created xsi:type="dcterms:W3CDTF">2017-01-17T16:35:06Z</dcterms:created>
  <dcterms:modified xsi:type="dcterms:W3CDTF">2024-08-22T20:30:16Z</dcterms:modified>
</cp:coreProperties>
</file>